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27" name="PlaceHolder 2"/>
          <p:cNvSpPr>
            <a:spLocks noGrp="1"/>
          </p:cNvSpPr>
          <p:nvPr>
            <p:ph type="body"/>
          </p:nvPr>
        </p:nvSpPr>
        <p:spPr>
          <a:xfrm>
            <a:off x="457200" y="1604520"/>
            <a:ext cx="8046360" cy="1896840"/>
          </a:xfrm>
          <a:prstGeom prst="rect">
            <a:avLst/>
          </a:prstGeom>
        </p:spPr>
        <p:txBody>
          <a:bodyPr wrap="none" lIns="0" tIns="0" rIns="0" bIns="0"/>
          <a:lstStyle/>
          <a:p>
            <a:endParaRPr/>
          </a:p>
        </p:txBody>
      </p:sp>
      <p:sp>
        <p:nvSpPr>
          <p:cNvPr id="28" name="PlaceHolder 3"/>
          <p:cNvSpPr>
            <a:spLocks noGrp="1"/>
          </p:cNvSpPr>
          <p:nvPr>
            <p:ph type="body"/>
          </p:nvPr>
        </p:nvSpPr>
        <p:spPr>
          <a:xfrm>
            <a:off x="457200" y="3681720"/>
            <a:ext cx="804636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30"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31"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32"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
        <p:nvSpPr>
          <p:cNvPr id="33" name="PlaceHolder 5"/>
          <p:cNvSpPr>
            <a:spLocks noGrp="1"/>
          </p:cNvSpPr>
          <p:nvPr>
            <p:ph type="body"/>
          </p:nvPr>
        </p:nvSpPr>
        <p:spPr>
          <a:xfrm>
            <a:off x="457200" y="3681720"/>
            <a:ext cx="392616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35"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36"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6" name="PlaceHolder 2"/>
          <p:cNvSpPr>
            <a:spLocks noGrp="1"/>
          </p:cNvSpPr>
          <p:nvPr>
            <p:ph type="subTitle"/>
          </p:nvPr>
        </p:nvSpPr>
        <p:spPr>
          <a:xfrm>
            <a:off x="457200" y="1604520"/>
            <a:ext cx="8046360" cy="3977640"/>
          </a:xfrm>
          <a:prstGeom prst="rect">
            <a:avLst/>
          </a:prstGeom>
        </p:spPr>
        <p:txBody>
          <a:bodyPr wrap="none"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8" name="PlaceHolder 2"/>
          <p:cNvSpPr>
            <a:spLocks noGrp="1"/>
          </p:cNvSpPr>
          <p:nvPr>
            <p:ph type="body"/>
          </p:nvPr>
        </p:nvSpPr>
        <p:spPr>
          <a:xfrm>
            <a:off x="457200" y="1604520"/>
            <a:ext cx="804636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10"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11" name="PlaceHolder 3"/>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15"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16" name="PlaceHolder 3"/>
          <p:cNvSpPr>
            <a:spLocks noGrp="1"/>
          </p:cNvSpPr>
          <p:nvPr>
            <p:ph type="body"/>
          </p:nvPr>
        </p:nvSpPr>
        <p:spPr>
          <a:xfrm>
            <a:off x="457200" y="3681720"/>
            <a:ext cx="3926160" cy="1896840"/>
          </a:xfrm>
          <a:prstGeom prst="rect">
            <a:avLst/>
          </a:prstGeom>
        </p:spPr>
        <p:txBody>
          <a:bodyPr wrap="none" lIns="0" tIns="0" rIns="0" bIns="0"/>
          <a:lstStyle/>
          <a:p>
            <a:endParaRPr/>
          </a:p>
        </p:txBody>
      </p:sp>
      <p:sp>
        <p:nvSpPr>
          <p:cNvPr id="17" name="PlaceHolder 4"/>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19"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20"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1"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5160"/>
          </a:xfrm>
          <a:prstGeom prst="rect">
            <a:avLst/>
          </a:prstGeom>
        </p:spPr>
        <p:txBody>
          <a:bodyPr wrap="none" lIns="0" tIns="0" rIns="0" bIns="0" anchor="ctr"/>
          <a:lstStyle/>
          <a:p>
            <a:endParaRPr/>
          </a:p>
        </p:txBody>
      </p:sp>
      <p:sp>
        <p:nvSpPr>
          <p:cNvPr id="23"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24"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5" name="PlaceHolder 4"/>
          <p:cNvSpPr>
            <a:spLocks noGrp="1"/>
          </p:cNvSpPr>
          <p:nvPr>
            <p:ph type="body"/>
          </p:nvPr>
        </p:nvSpPr>
        <p:spPr>
          <a:xfrm>
            <a:off x="457200" y="3681720"/>
            <a:ext cx="804564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dt"/>
          </p:nvPr>
        </p:nvSpPr>
        <p:spPr>
          <a:xfrm>
            <a:off x="0" y="0"/>
            <a:ext cx="0" cy="0"/>
          </a:xfrm>
          <a:prstGeom prst="rect">
            <a:avLst/>
          </a:prstGeom>
        </p:spPr>
        <p:txBody>
          <a:bodyPr lIns="90000" tIns="45000" rIns="90000" bIns="45000"/>
          <a:lstStyle/>
          <a:p>
            <a:pPr>
              <a:lnSpc>
                <a:spcPct val="100000"/>
              </a:lnSpc>
            </a:pPr>
            <a:r>
              <a:rPr lang="en-IN">
                <a:solidFill>
                  <a:srgbClr val="000000"/>
                </a:solidFill>
                <a:latin typeface="Calibri"/>
              </a:rPr>
              <a:t>27/04/17</a:t>
            </a:r>
            <a:endParaRPr/>
          </a:p>
        </p:txBody>
      </p:sp>
      <p:sp>
        <p:nvSpPr>
          <p:cNvPr id="6" name="PlaceHolder 2"/>
          <p:cNvSpPr>
            <a:spLocks noGrp="1"/>
          </p:cNvSpPr>
          <p:nvPr>
            <p:ph type="ftr"/>
          </p:nvPr>
        </p:nvSpPr>
        <p:spPr>
          <a:xfrm>
            <a:off x="0" y="0"/>
            <a:ext cx="0" cy="0"/>
          </a:xfrm>
          <a:prstGeom prst="rect">
            <a:avLst/>
          </a:prstGeom>
        </p:spPr>
        <p:txBody>
          <a:bodyPr lIns="90000" tIns="45000" rIns="90000" bIns="45000"/>
          <a:lstStyle/>
          <a:p>
            <a:endParaRPr/>
          </a:p>
        </p:txBody>
      </p:sp>
      <p:sp>
        <p:nvSpPr>
          <p:cNvPr id="2" name="PlaceHolder 3"/>
          <p:cNvSpPr>
            <a:spLocks noGrp="1"/>
          </p:cNvSpPr>
          <p:nvPr>
            <p:ph type="sldNum"/>
          </p:nvPr>
        </p:nvSpPr>
        <p:spPr>
          <a:xfrm>
            <a:off x="0" y="0"/>
            <a:ext cx="0" cy="0"/>
          </a:xfrm>
          <a:prstGeom prst="rect">
            <a:avLst/>
          </a:prstGeom>
        </p:spPr>
        <p:txBody>
          <a:bodyPr lIns="90000" tIns="45000" rIns="90000" bIns="45000"/>
          <a:lstStyle/>
          <a:p>
            <a:pPr>
              <a:lnSpc>
                <a:spcPct val="100000"/>
              </a:lnSpc>
            </a:pPr>
            <a:fld id="{617101A1-7171-4191-8171-B1C11181B121}" type="slidenum">
              <a:rPr lang="en-IN">
                <a:solidFill>
                  <a:srgbClr val="000000"/>
                </a:solidFill>
                <a:latin typeface="Calibri"/>
              </a:rPr>
              <a:pPr>
                <a:lnSpc>
                  <a:spcPct val="100000"/>
                </a:lnSpc>
              </a:pPr>
              <a:t>‹#›</a:t>
            </a:fld>
            <a:endParaRPr/>
          </a:p>
        </p:txBody>
      </p:sp>
      <p:sp>
        <p:nvSpPr>
          <p:cNvPr id="3" name="PlaceHolder 4"/>
          <p:cNvSpPr>
            <a:spLocks noGrp="1"/>
          </p:cNvSpPr>
          <p:nvPr>
            <p:ph type="title"/>
          </p:nvPr>
        </p:nvSpPr>
        <p:spPr>
          <a:xfrm>
            <a:off x="457200" y="273600"/>
            <a:ext cx="8229240" cy="1144800"/>
          </a:xfrm>
          <a:prstGeom prst="rect">
            <a:avLst/>
          </a:prstGeom>
        </p:spPr>
        <p:txBody>
          <a:bodyPr wrap="none" lIns="0" tIns="0" rIns="0" bIns="0" anchor="ctr"/>
          <a:lstStyle/>
          <a:p>
            <a:r>
              <a:rPr lang="en-US"/>
              <a:t>Click to edit the title text format</a:t>
            </a:r>
            <a:endParaRPr/>
          </a:p>
        </p:txBody>
      </p:sp>
      <p:sp>
        <p:nvSpPr>
          <p:cNvPr id="4" name="PlaceHolder 5"/>
          <p:cNvSpPr>
            <a:spLocks noGrp="1"/>
          </p:cNvSpPr>
          <p:nvPr>
            <p:ph type="body"/>
          </p:nvPr>
        </p:nvSpPr>
        <p:spPr>
          <a:xfrm>
            <a:off x="457200" y="1604520"/>
            <a:ext cx="8046360" cy="3977280"/>
          </a:xfrm>
          <a:prstGeom prst="rect">
            <a:avLst/>
          </a:prstGeom>
        </p:spPr>
        <p:txBody>
          <a:bodyPr wrap="none" lIns="0" tIns="0" rIns="0" bIns="0"/>
          <a:lstStyle/>
          <a:p>
            <a:pPr>
              <a:buSzPct val="45000"/>
              <a:buFont typeface="StarSymbol"/>
              <a:buChar char=""/>
            </a:pPr>
            <a:r>
              <a:rPr lang="en-US"/>
              <a:t>Click to edit the outline text format</a:t>
            </a:r>
            <a:endParaRPr/>
          </a:p>
          <a:p>
            <a:pPr lvl="1">
              <a:buSzPct val="75000"/>
              <a:buFont typeface="StarSymbol"/>
              <a:buChar char=""/>
            </a:pPr>
            <a:r>
              <a:rPr lang="en-US"/>
              <a:t>Second Outline Level</a:t>
            </a:r>
            <a:endParaRPr/>
          </a:p>
          <a:p>
            <a:pPr lvl="2">
              <a:buSzPct val="45000"/>
              <a:buFont typeface="StarSymbol"/>
              <a:buChar char=""/>
            </a:pPr>
            <a:r>
              <a:rPr lang="en-US"/>
              <a:t>Third Outline Level</a:t>
            </a:r>
            <a:endParaRPr/>
          </a:p>
          <a:p>
            <a:pPr lvl="3">
              <a:buSzPct val="75000"/>
              <a:buFont typeface="StarSymbol"/>
              <a:buChar char=""/>
            </a:pPr>
            <a:r>
              <a:rPr lang="en-US"/>
              <a:t>Fourth Outline Level</a:t>
            </a:r>
            <a:endParaRPr/>
          </a:p>
          <a:p>
            <a:pPr lvl="4">
              <a:buSzPct val="4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cpolytechnic.com/computer/learning.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www.pcpolytechnic.com/contact-us.html"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CustomShape 1"/>
          <p:cNvSpPr/>
          <p:nvPr/>
        </p:nvSpPr>
        <p:spPr>
          <a:xfrm>
            <a:off x="228600" y="1371600"/>
            <a:ext cx="8381520" cy="2284920"/>
          </a:xfrm>
          <a:prstGeom prst="rect">
            <a:avLst/>
          </a:prstGeom>
        </p:spPr>
        <p:txBody>
          <a:bodyPr lIns="90000" tIns="45000" rIns="90000" bIns="45000"/>
          <a:lstStyle/>
          <a:p>
            <a:pPr>
              <a:lnSpc>
                <a:spcPct val="100000"/>
              </a:lnSpc>
            </a:pPr>
            <a:r>
              <a:rPr lang="en-IN" sz="3600">
                <a:solidFill>
                  <a:srgbClr val="000000"/>
                </a:solidFill>
                <a:latin typeface="Times New Roman"/>
              </a:rPr>
              <a:t>	Chapter 7 :</a:t>
            </a:r>
            <a:endParaRPr/>
          </a:p>
          <a:p>
            <a:pPr>
              <a:lnSpc>
                <a:spcPct val="100000"/>
              </a:lnSpc>
            </a:pPr>
            <a:endParaRPr/>
          </a:p>
          <a:p>
            <a:pPr>
              <a:lnSpc>
                <a:spcPct val="100000"/>
              </a:lnSpc>
            </a:pPr>
            <a:r>
              <a:rPr lang="en-IN" sz="3600">
                <a:solidFill>
                  <a:srgbClr val="000000"/>
                </a:solidFill>
                <a:latin typeface="Times New Roman"/>
              </a:rPr>
              <a:t>		</a:t>
            </a:r>
            <a:r>
              <a:rPr lang="en-IN" sz="3600" b="1">
                <a:solidFill>
                  <a:srgbClr val="000000"/>
                </a:solidFill>
                <a:latin typeface="Times New Roman"/>
              </a:rPr>
              <a:t>PC Troubleshooting,</a:t>
            </a:r>
            <a:endParaRPr/>
          </a:p>
          <a:p>
            <a:pPr>
              <a:lnSpc>
                <a:spcPct val="100000"/>
              </a:lnSpc>
            </a:pPr>
            <a:r>
              <a:rPr lang="en-IN" sz="3600" b="1">
                <a:solidFill>
                  <a:srgbClr val="000000"/>
                </a:solidFill>
                <a:latin typeface="Times New Roman"/>
              </a:rPr>
              <a:t> 				Maintenance and Tools</a:t>
            </a:r>
            <a:endParaRPr/>
          </a:p>
        </p:txBody>
      </p:sp>
      <p:sp>
        <p:nvSpPr>
          <p:cNvPr id="3" name="TextBox 2"/>
          <p:cNvSpPr txBox="1"/>
          <p:nvPr/>
        </p:nvSpPr>
        <p:spPr>
          <a:xfrm>
            <a:off x="4343400" y="5334000"/>
            <a:ext cx="3810000" cy="369332"/>
          </a:xfrm>
          <a:prstGeom prst="rect">
            <a:avLst/>
          </a:prstGeom>
          <a:noFill/>
        </p:spPr>
        <p:txBody>
          <a:bodyPr wrap="square" rtlCol="0">
            <a:spAutoFit/>
          </a:bodyPr>
          <a:lstStyle/>
          <a:p>
            <a:r>
              <a:rPr lang="en-US" dirty="0" smtClean="0">
                <a:hlinkClick r:id="rId2"/>
              </a:rPr>
              <a:t>Visit for more Learning Resources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CustomShape 1"/>
          <p:cNvSpPr/>
          <p:nvPr/>
        </p:nvSpPr>
        <p:spPr>
          <a:xfrm>
            <a:off x="0" y="0"/>
            <a:ext cx="9143640" cy="6614640"/>
          </a:xfrm>
          <a:prstGeom prst="rect">
            <a:avLst/>
          </a:prstGeom>
        </p:spPr>
        <p:txBody>
          <a:bodyPr lIns="90000" tIns="45000" rIns="90000" bIns="45000"/>
          <a:lstStyle/>
          <a:p>
            <a:pPr>
              <a:lnSpc>
                <a:spcPct val="100000"/>
              </a:lnSpc>
            </a:pPr>
            <a:r>
              <a:rPr lang="en-IN" sz="2400" b="1">
                <a:solidFill>
                  <a:srgbClr val="000000"/>
                </a:solidFill>
                <a:latin typeface="Times New Roman"/>
              </a:rPr>
              <a:t>Passive préventive maintenance </a:t>
            </a:r>
            <a:endParaRPr/>
          </a:p>
          <a:p>
            <a:pPr>
              <a:lnSpc>
                <a:spcPct val="100000"/>
              </a:lnSpc>
              <a:buFont typeface="Arial"/>
              <a:buChar char="•"/>
            </a:pPr>
            <a:r>
              <a:rPr lang="en-IN" sz="2000">
                <a:solidFill>
                  <a:srgbClr val="000000"/>
                </a:solidFill>
                <a:latin typeface="Times New Roman"/>
              </a:rPr>
              <a:t>It involves taking care of the system from physical environment and electrical problems. </a:t>
            </a:r>
            <a:endParaRPr/>
          </a:p>
          <a:p>
            <a:pPr>
              <a:lnSpc>
                <a:spcPct val="100000"/>
              </a:lnSpc>
              <a:buFont typeface="Arial"/>
              <a:buChar char="•"/>
            </a:pPr>
            <a:r>
              <a:rPr lang="en-IN" sz="2000">
                <a:solidFill>
                  <a:srgbClr val="000000"/>
                </a:solidFill>
                <a:latin typeface="Times New Roman"/>
              </a:rPr>
              <a:t>Physical conditions such as temperature, thermal stress, dust and smoke contamination and shock and vibration. </a:t>
            </a:r>
            <a:endParaRPr/>
          </a:p>
          <a:p>
            <a:pPr>
              <a:lnSpc>
                <a:spcPct val="100000"/>
              </a:lnSpc>
              <a:buFont typeface="Arial"/>
              <a:buChar char="•"/>
            </a:pPr>
            <a:r>
              <a:rPr lang="en-IN" sz="2000">
                <a:solidFill>
                  <a:srgbClr val="000000"/>
                </a:solidFill>
                <a:latin typeface="Times New Roman"/>
              </a:rPr>
              <a:t>Electrical issues such as ESD (Electro Static Discharge), power line noise and RFI (Radio frequency interference) </a:t>
            </a:r>
            <a:endParaRPr/>
          </a:p>
          <a:p>
            <a:pPr>
              <a:lnSpc>
                <a:spcPct val="100000"/>
              </a:lnSpc>
            </a:pPr>
            <a:endParaRPr/>
          </a:p>
          <a:p>
            <a:pPr>
              <a:lnSpc>
                <a:spcPct val="100000"/>
              </a:lnSpc>
            </a:pPr>
            <a:r>
              <a:rPr lang="en-IN" sz="2000" b="1">
                <a:solidFill>
                  <a:srgbClr val="000000"/>
                </a:solidFill>
                <a:latin typeface="Times New Roman"/>
              </a:rPr>
              <a:t>Physical contributors to system failure</a:t>
            </a:r>
            <a:endParaRPr/>
          </a:p>
          <a:p>
            <a:pPr>
              <a:lnSpc>
                <a:spcPct val="100000"/>
              </a:lnSpc>
            </a:pPr>
            <a:r>
              <a:rPr lang="en-IN" sz="2000" b="1">
                <a:solidFill>
                  <a:srgbClr val="000000"/>
                </a:solidFill>
                <a:latin typeface="Times New Roman"/>
              </a:rPr>
              <a:t>1. Dust and pollutants </a:t>
            </a:r>
            <a:endParaRPr/>
          </a:p>
          <a:p>
            <a:pPr>
              <a:lnSpc>
                <a:spcPct val="100000"/>
              </a:lnSpc>
            </a:pPr>
            <a:r>
              <a:rPr lang="en-IN" sz="2000">
                <a:solidFill>
                  <a:srgbClr val="000000"/>
                </a:solidFill>
                <a:latin typeface="Times New Roman"/>
              </a:rPr>
              <a:t>The power supply fan carries air borne particles through your system and they collect inside the system.</a:t>
            </a:r>
            <a:endParaRPr/>
          </a:p>
          <a:p>
            <a:pPr>
              <a:lnSpc>
                <a:spcPct val="100000"/>
              </a:lnSpc>
            </a:pPr>
            <a:r>
              <a:rPr lang="en-IN" sz="2000" b="1">
                <a:solidFill>
                  <a:srgbClr val="000000"/>
                </a:solidFill>
                <a:latin typeface="Calibri"/>
              </a:rPr>
              <a:t>Prevention of dust and dirt </a:t>
            </a:r>
            <a:endParaRPr/>
          </a:p>
          <a:p>
            <a:pPr>
              <a:lnSpc>
                <a:spcPct val="100000"/>
              </a:lnSpc>
            </a:pPr>
            <a:r>
              <a:rPr lang="en-IN" sz="2000">
                <a:solidFill>
                  <a:srgbClr val="000000"/>
                </a:solidFill>
                <a:latin typeface="Calibri"/>
              </a:rPr>
              <a:t>Use dust covers when not in use. </a:t>
            </a:r>
            <a:endParaRPr/>
          </a:p>
          <a:p>
            <a:pPr>
              <a:lnSpc>
                <a:spcPct val="100000"/>
              </a:lnSpc>
            </a:pPr>
            <a:r>
              <a:rPr lang="en-IN" sz="2000">
                <a:solidFill>
                  <a:srgbClr val="000000"/>
                </a:solidFill>
                <a:latin typeface="Calibri"/>
              </a:rPr>
              <a:t>Use curtains on windows </a:t>
            </a:r>
            <a:endParaRPr/>
          </a:p>
          <a:p>
            <a:pPr>
              <a:lnSpc>
                <a:spcPct val="100000"/>
              </a:lnSpc>
            </a:pPr>
            <a:r>
              <a:rPr lang="en-IN" sz="2000">
                <a:solidFill>
                  <a:srgbClr val="000000"/>
                </a:solidFill>
                <a:latin typeface="Calibri"/>
              </a:rPr>
              <a:t>Use air conditioners for computer room. </a:t>
            </a:r>
            <a:endParaRPr/>
          </a:p>
          <a:p>
            <a:pPr>
              <a:lnSpc>
                <a:spcPct val="100000"/>
              </a:lnSpc>
            </a:pPr>
            <a:r>
              <a:rPr lang="en-IN" sz="2000">
                <a:solidFill>
                  <a:srgbClr val="000000"/>
                </a:solidFill>
                <a:latin typeface="Calibri"/>
              </a:rPr>
              <a:t>Avoid shoes into computer room. </a:t>
            </a:r>
            <a:endParaRPr/>
          </a:p>
          <a:p>
            <a:pPr>
              <a:lnSpc>
                <a:spcPct val="100000"/>
              </a:lnSpc>
            </a:pPr>
            <a:r>
              <a:rPr lang="en-IN" sz="2000">
                <a:solidFill>
                  <a:srgbClr val="000000"/>
                </a:solidFill>
                <a:latin typeface="Calibri"/>
              </a:rPr>
              <a:t>Avoid smoking near a PC. </a:t>
            </a:r>
            <a:endParaRPr/>
          </a:p>
          <a:p>
            <a:pPr>
              <a:lnSpc>
                <a:spcPct val="100000"/>
              </a:lnSpc>
            </a:pPr>
            <a:r>
              <a:rPr lang="en-IN" sz="2000">
                <a:solidFill>
                  <a:srgbClr val="000000"/>
                </a:solidFill>
                <a:latin typeface="Calibri"/>
              </a:rPr>
              <a:t>Use vacuum cleaner to clean the surrounding area of the PC frequently. </a:t>
            </a:r>
            <a:endParaRPr/>
          </a:p>
          <a:p>
            <a:pPr>
              <a:lnSpc>
                <a:spcPct val="100000"/>
              </a:lnSpc>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380880" y="0"/>
            <a:ext cx="8534160" cy="7377120"/>
          </a:xfrm>
          <a:prstGeom prst="rect">
            <a:avLst/>
          </a:prstGeom>
        </p:spPr>
        <p:txBody>
          <a:bodyPr lIns="90000" tIns="45000" rIns="90000" bIns="45000"/>
          <a:lstStyle/>
          <a:p>
            <a:pPr>
              <a:lnSpc>
                <a:spcPct val="100000"/>
              </a:lnSpc>
            </a:pPr>
            <a:r>
              <a:rPr lang="en-IN" b="1">
                <a:solidFill>
                  <a:srgbClr val="000000"/>
                </a:solidFill>
                <a:latin typeface="Calibri"/>
              </a:rPr>
              <a:t>2</a:t>
            </a:r>
            <a:r>
              <a:rPr lang="en-IN" sz="2000" b="1">
                <a:solidFill>
                  <a:srgbClr val="000000"/>
                </a:solidFill>
                <a:latin typeface="Times New Roman"/>
              </a:rPr>
              <a:t>. Excessive temperature </a:t>
            </a:r>
            <a:endParaRPr/>
          </a:p>
          <a:p>
            <a:pPr>
              <a:lnSpc>
                <a:spcPct val="100000"/>
              </a:lnSpc>
            </a:pPr>
            <a:r>
              <a:rPr lang="en-IN" sz="2000">
                <a:solidFill>
                  <a:srgbClr val="000000"/>
                </a:solidFill>
                <a:latin typeface="Times New Roman"/>
              </a:rPr>
              <a:t>Thermal expansion and contraction from excessive temperature changes places thermal stress on the system. To avoid this temperature in the room must remain relatively constant. There are two conditions of excessive temperature: Heat and Cold Excessive heat leads to </a:t>
            </a:r>
            <a:endParaRPr/>
          </a:p>
          <a:p>
            <a:pPr>
              <a:lnSpc>
                <a:spcPct val="100000"/>
              </a:lnSpc>
            </a:pPr>
            <a:r>
              <a:rPr lang="en-IN" sz="2000">
                <a:solidFill>
                  <a:srgbClr val="000000"/>
                </a:solidFill>
                <a:latin typeface="Times New Roman"/>
              </a:rPr>
              <a:t>Breaking of solder joints. </a:t>
            </a:r>
            <a:endParaRPr/>
          </a:p>
          <a:p>
            <a:pPr>
              <a:lnSpc>
                <a:spcPct val="100000"/>
              </a:lnSpc>
            </a:pPr>
            <a:r>
              <a:rPr lang="en-IN" sz="2000">
                <a:solidFill>
                  <a:srgbClr val="000000"/>
                </a:solidFill>
                <a:latin typeface="Times New Roman"/>
              </a:rPr>
              <a:t>Damage of solid state components. </a:t>
            </a:r>
            <a:endParaRPr/>
          </a:p>
          <a:p>
            <a:pPr>
              <a:lnSpc>
                <a:spcPct val="100000"/>
              </a:lnSpc>
            </a:pPr>
            <a:r>
              <a:rPr lang="en-IN" sz="2000">
                <a:solidFill>
                  <a:srgbClr val="000000"/>
                </a:solidFill>
                <a:latin typeface="Times New Roman"/>
              </a:rPr>
              <a:t>Accelerated corrosion of contacts in the system </a:t>
            </a:r>
            <a:endParaRPr/>
          </a:p>
          <a:p>
            <a:pPr>
              <a:lnSpc>
                <a:spcPct val="100000"/>
              </a:lnSpc>
            </a:pPr>
            <a:r>
              <a:rPr lang="en-IN" sz="2000">
                <a:solidFill>
                  <a:srgbClr val="000000"/>
                </a:solidFill>
                <a:latin typeface="Times New Roman"/>
              </a:rPr>
              <a:t>Cracking of circuit boards. </a:t>
            </a:r>
            <a:endParaRPr/>
          </a:p>
          <a:p>
            <a:pPr>
              <a:lnSpc>
                <a:spcPct val="100000"/>
              </a:lnSpc>
            </a:pPr>
            <a:r>
              <a:rPr lang="en-IN" sz="2000">
                <a:solidFill>
                  <a:srgbClr val="000000"/>
                </a:solidFill>
                <a:latin typeface="Times New Roman"/>
              </a:rPr>
              <a:t>Problems with hard disk as the metallic components expand. </a:t>
            </a:r>
            <a:endParaRPr/>
          </a:p>
          <a:p>
            <a:pPr>
              <a:lnSpc>
                <a:spcPct val="100000"/>
              </a:lnSpc>
            </a:pPr>
            <a:r>
              <a:rPr lang="en-IN" sz="2000" b="1">
                <a:solidFill>
                  <a:srgbClr val="000000"/>
                </a:solidFill>
                <a:latin typeface="Times New Roman"/>
              </a:rPr>
              <a:t>Prevention </a:t>
            </a:r>
            <a:endParaRPr/>
          </a:p>
          <a:p>
            <a:pPr>
              <a:lnSpc>
                <a:spcPct val="100000"/>
              </a:lnSpc>
            </a:pPr>
            <a:r>
              <a:rPr lang="en-IN" sz="2000">
                <a:solidFill>
                  <a:srgbClr val="000000"/>
                </a:solidFill>
                <a:latin typeface="Times New Roman"/>
              </a:rPr>
              <a:t>Keep the cooling vents clear. </a:t>
            </a:r>
            <a:endParaRPr/>
          </a:p>
          <a:p>
            <a:pPr>
              <a:lnSpc>
                <a:spcPct val="100000"/>
              </a:lnSpc>
            </a:pPr>
            <a:r>
              <a:rPr lang="en-IN" sz="2000">
                <a:solidFill>
                  <a:srgbClr val="000000"/>
                </a:solidFill>
                <a:latin typeface="Times New Roman"/>
              </a:rPr>
              <a:t>Keep the system dust free from inside and outside. </a:t>
            </a:r>
            <a:endParaRPr/>
          </a:p>
          <a:p>
            <a:pPr>
              <a:lnSpc>
                <a:spcPct val="100000"/>
              </a:lnSpc>
            </a:pPr>
            <a:r>
              <a:rPr lang="en-IN" sz="2000">
                <a:solidFill>
                  <a:srgbClr val="000000"/>
                </a:solidFill>
                <a:latin typeface="Times New Roman"/>
              </a:rPr>
              <a:t>Keep the disks in cool dry location. </a:t>
            </a:r>
            <a:endParaRPr/>
          </a:p>
          <a:p>
            <a:pPr>
              <a:lnSpc>
                <a:spcPct val="100000"/>
              </a:lnSpc>
            </a:pPr>
            <a:r>
              <a:rPr lang="en-IN" sz="2000">
                <a:solidFill>
                  <a:srgbClr val="000000"/>
                </a:solidFill>
                <a:latin typeface="Times New Roman"/>
              </a:rPr>
              <a:t>Install air conditioners to maintain the room temperature. </a:t>
            </a:r>
            <a:endParaRPr/>
          </a:p>
          <a:p>
            <a:pPr>
              <a:lnSpc>
                <a:spcPct val="100000"/>
              </a:lnSpc>
            </a:pPr>
            <a:r>
              <a:rPr lang="en-IN" sz="2000" b="1">
                <a:solidFill>
                  <a:srgbClr val="000000"/>
                </a:solidFill>
                <a:latin typeface="Calibri"/>
              </a:rPr>
              <a:t>Effect of Cold </a:t>
            </a:r>
            <a:endParaRPr/>
          </a:p>
          <a:p>
            <a:pPr>
              <a:lnSpc>
                <a:spcPct val="100000"/>
              </a:lnSpc>
            </a:pPr>
            <a:r>
              <a:rPr lang="en-IN" sz="2000">
                <a:solidFill>
                  <a:srgbClr val="000000"/>
                </a:solidFill>
                <a:latin typeface="Calibri"/>
              </a:rPr>
              <a:t>Due to cold the resistance of electronic components decreases and the component will take very large current when the system is switched on. </a:t>
            </a:r>
            <a:endParaRPr/>
          </a:p>
          <a:p>
            <a:pPr>
              <a:lnSpc>
                <a:spcPct val="100000"/>
              </a:lnSpc>
            </a:pPr>
            <a:r>
              <a:rPr lang="en-IN" sz="2000">
                <a:solidFill>
                  <a:srgbClr val="000000"/>
                </a:solidFill>
                <a:latin typeface="Calibri"/>
              </a:rPr>
              <a:t>Low temperatures affect the mechanical components of the FDD. </a:t>
            </a:r>
            <a:endParaRPr/>
          </a:p>
          <a:p>
            <a:pPr>
              <a:lnSpc>
                <a:spcPct val="100000"/>
              </a:lnSpc>
            </a:pPr>
            <a:r>
              <a:rPr lang="en-IN" sz="2000">
                <a:solidFill>
                  <a:srgbClr val="000000"/>
                </a:solidFill>
                <a:latin typeface="Calibri"/>
              </a:rPr>
              <a:t>The floppy disk becomes brittle. </a:t>
            </a:r>
            <a:endParaRPr/>
          </a:p>
          <a:p>
            <a:pPr>
              <a:lnSpc>
                <a:spcPct val="100000"/>
              </a:lnSpc>
            </a:pPr>
            <a:r>
              <a:rPr lang="en-IN" sz="2000" b="1">
                <a:solidFill>
                  <a:srgbClr val="000000"/>
                </a:solidFill>
                <a:latin typeface="Calibri"/>
              </a:rPr>
              <a:t>Prevention </a:t>
            </a:r>
            <a:endParaRPr/>
          </a:p>
          <a:p>
            <a:pPr>
              <a:lnSpc>
                <a:spcPct val="100000"/>
              </a:lnSpc>
            </a:pPr>
            <a:r>
              <a:rPr lang="en-IN" sz="2000">
                <a:solidFill>
                  <a:srgbClr val="000000"/>
                </a:solidFill>
                <a:latin typeface="Calibri"/>
              </a:rPr>
              <a:t>Use room heater to maintain the room temperature.</a:t>
            </a:r>
            <a:endParaRPr/>
          </a:p>
          <a:p>
            <a:pPr>
              <a:lnSpc>
                <a:spcPct val="100000"/>
              </a:lnSpc>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ustomShape 1"/>
          <p:cNvSpPr/>
          <p:nvPr/>
        </p:nvSpPr>
        <p:spPr>
          <a:xfrm>
            <a:off x="304920" y="0"/>
            <a:ext cx="8686440" cy="4877280"/>
          </a:xfrm>
          <a:prstGeom prst="rect">
            <a:avLst/>
          </a:prstGeom>
        </p:spPr>
        <p:txBody>
          <a:bodyPr lIns="90000" tIns="45000" rIns="90000" bIns="45000"/>
          <a:lstStyle/>
          <a:p>
            <a:pPr>
              <a:lnSpc>
                <a:spcPct val="100000"/>
              </a:lnSpc>
            </a:pPr>
            <a:endParaRPr/>
          </a:p>
          <a:p>
            <a:pPr>
              <a:lnSpc>
                <a:spcPct val="100000"/>
              </a:lnSpc>
            </a:pPr>
            <a:endParaRPr/>
          </a:p>
          <a:p>
            <a:pPr>
              <a:lnSpc>
                <a:spcPct val="100000"/>
              </a:lnSpc>
            </a:pPr>
            <a:r>
              <a:rPr lang="en-IN" b="1">
                <a:solidFill>
                  <a:srgbClr val="000000"/>
                </a:solidFill>
                <a:latin typeface="Calibri"/>
              </a:rPr>
              <a:t>3</a:t>
            </a:r>
            <a:r>
              <a:rPr lang="en-IN" sz="2000" b="1">
                <a:solidFill>
                  <a:srgbClr val="000000"/>
                </a:solidFill>
                <a:latin typeface="Times New Roman"/>
              </a:rPr>
              <a:t>. Corrosion</a:t>
            </a:r>
            <a:endParaRPr/>
          </a:p>
          <a:p>
            <a:pPr>
              <a:lnSpc>
                <a:spcPct val="100000"/>
              </a:lnSpc>
            </a:pPr>
            <a:r>
              <a:rPr lang="en-IN" sz="2000" b="1">
                <a:solidFill>
                  <a:srgbClr val="000000"/>
                </a:solidFill>
                <a:latin typeface="Times New Roman"/>
              </a:rPr>
              <a:t> It is a chemical process in which metal coating of pins and sockets is gradually oxidized. Corrosion Effects Types </a:t>
            </a:r>
            <a:endParaRPr/>
          </a:p>
          <a:p>
            <a:pPr>
              <a:lnSpc>
                <a:spcPct val="100000"/>
              </a:lnSpc>
            </a:pPr>
            <a:r>
              <a:rPr lang="en-IN" sz="2000" b="1">
                <a:solidFill>
                  <a:srgbClr val="000000"/>
                </a:solidFill>
                <a:latin typeface="Times New Roman"/>
              </a:rPr>
              <a:t>Direct oxidation: </a:t>
            </a:r>
            <a:r>
              <a:rPr lang="en-IN" sz="2000">
                <a:solidFill>
                  <a:srgbClr val="000000"/>
                </a:solidFill>
                <a:latin typeface="Times New Roman"/>
              </a:rPr>
              <a:t>In this a film of oxide is formed on the metal surface. The metal film acts as an insulator and creates contact problems. </a:t>
            </a:r>
            <a:endParaRPr/>
          </a:p>
          <a:p>
            <a:pPr>
              <a:lnSpc>
                <a:spcPct val="100000"/>
              </a:lnSpc>
            </a:pPr>
            <a:r>
              <a:rPr lang="en-IN" sz="2000" b="1">
                <a:solidFill>
                  <a:srgbClr val="000000"/>
                </a:solidFill>
                <a:latin typeface="Times New Roman"/>
              </a:rPr>
              <a:t>Atmospheric corrosion: </a:t>
            </a:r>
            <a:r>
              <a:rPr lang="en-IN" sz="2000">
                <a:solidFill>
                  <a:srgbClr val="000000"/>
                </a:solidFill>
                <a:latin typeface="Times New Roman"/>
              </a:rPr>
              <a:t>It causes rusting and reduces the electrical contact between the components. </a:t>
            </a:r>
            <a:endParaRPr/>
          </a:p>
          <a:p>
            <a:pPr>
              <a:lnSpc>
                <a:spcPct val="100000"/>
              </a:lnSpc>
            </a:pPr>
            <a:r>
              <a:rPr lang="en-IN" sz="2000" b="1">
                <a:solidFill>
                  <a:srgbClr val="000000"/>
                </a:solidFill>
                <a:latin typeface="Times New Roman"/>
              </a:rPr>
              <a:t>Galvanic corrosion: </a:t>
            </a:r>
            <a:r>
              <a:rPr lang="en-IN" sz="2000">
                <a:solidFill>
                  <a:srgbClr val="000000"/>
                </a:solidFill>
                <a:latin typeface="Times New Roman"/>
              </a:rPr>
              <a:t>Moisture borne electrolyte enters through a tiny crack or hole in the metal plating and causes corrosion. </a:t>
            </a:r>
            <a:endParaRPr/>
          </a:p>
          <a:p>
            <a:pPr>
              <a:lnSpc>
                <a:spcPct val="100000"/>
              </a:lnSpc>
            </a:pPr>
            <a:r>
              <a:rPr lang="en-IN" sz="2000" b="1">
                <a:solidFill>
                  <a:srgbClr val="000000"/>
                </a:solidFill>
                <a:latin typeface="Times New Roman"/>
              </a:rPr>
              <a:t>Prevention </a:t>
            </a:r>
            <a:endParaRPr/>
          </a:p>
          <a:p>
            <a:pPr>
              <a:lnSpc>
                <a:spcPct val="100000"/>
              </a:lnSpc>
            </a:pPr>
            <a:r>
              <a:rPr lang="en-IN" sz="2000">
                <a:solidFill>
                  <a:srgbClr val="000000"/>
                </a:solidFill>
                <a:latin typeface="Times New Roman"/>
              </a:rPr>
              <a:t>Periodic cleaning. </a:t>
            </a:r>
            <a:endParaRPr/>
          </a:p>
          <a:p>
            <a:pPr>
              <a:lnSpc>
                <a:spcPct val="100000"/>
              </a:lnSpc>
            </a:pPr>
            <a:r>
              <a:rPr lang="en-IN" sz="2000">
                <a:solidFill>
                  <a:srgbClr val="000000"/>
                </a:solidFill>
                <a:latin typeface="Times New Roman"/>
              </a:rPr>
              <a:t>Clean the pins of ICs and connectors. </a:t>
            </a:r>
            <a:endParaRPr/>
          </a:p>
          <a:p>
            <a:pPr>
              <a:lnSpc>
                <a:spcPct val="100000"/>
              </a:lnSpc>
            </a:pPr>
            <a:r>
              <a:rPr lang="en-IN" sz="2000">
                <a:solidFill>
                  <a:srgbClr val="000000"/>
                </a:solidFill>
                <a:latin typeface="Times New Roman"/>
              </a:rPr>
              <a:t>Use organic solvent for cleaning the oxide layer and corroded contacts. </a:t>
            </a:r>
            <a:endParaRPr/>
          </a:p>
          <a:p>
            <a:pPr>
              <a:lnSpc>
                <a:spcPct val="100000"/>
              </a:lnSpc>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ustomShape 1"/>
          <p:cNvSpPr/>
          <p:nvPr/>
        </p:nvSpPr>
        <p:spPr>
          <a:xfrm>
            <a:off x="457200" y="152280"/>
            <a:ext cx="8076960" cy="4328640"/>
          </a:xfrm>
          <a:prstGeom prst="rect">
            <a:avLst/>
          </a:prstGeom>
        </p:spPr>
        <p:txBody>
          <a:bodyPr lIns="90000" tIns="45000" rIns="90000" bIns="45000"/>
          <a:lstStyle/>
          <a:p>
            <a:pPr>
              <a:lnSpc>
                <a:spcPct val="100000"/>
              </a:lnSpc>
            </a:pPr>
            <a:r>
              <a:rPr lang="en-IN" sz="2000" b="1">
                <a:solidFill>
                  <a:srgbClr val="000000"/>
                </a:solidFill>
                <a:latin typeface="Times New Roman"/>
              </a:rPr>
              <a:t>4. Magnetic Effect </a:t>
            </a:r>
            <a:endParaRPr/>
          </a:p>
          <a:p>
            <a:pPr>
              <a:lnSpc>
                <a:spcPct val="100000"/>
              </a:lnSpc>
              <a:buFont typeface="Arial"/>
              <a:buChar char="•"/>
            </a:pPr>
            <a:r>
              <a:rPr lang="en-IN" sz="2000">
                <a:solidFill>
                  <a:srgbClr val="000000"/>
                </a:solidFill>
                <a:latin typeface="Times New Roman"/>
              </a:rPr>
              <a:t>Magnets both permanent and electromagnetic type can cause permanent loss of data on the hard disk. </a:t>
            </a:r>
            <a:endParaRPr/>
          </a:p>
          <a:p>
            <a:pPr>
              <a:lnSpc>
                <a:spcPct val="100000"/>
              </a:lnSpc>
              <a:buFont typeface="Arial"/>
              <a:buChar char="•"/>
            </a:pPr>
            <a:r>
              <a:rPr lang="en-IN" sz="2000">
                <a:solidFill>
                  <a:srgbClr val="000000"/>
                </a:solidFill>
                <a:latin typeface="Times New Roman"/>
              </a:rPr>
              <a:t>In office electromagnetism can be produced by electric motors. </a:t>
            </a:r>
            <a:endParaRPr/>
          </a:p>
          <a:p>
            <a:pPr>
              <a:lnSpc>
                <a:spcPct val="100000"/>
              </a:lnSpc>
              <a:buFont typeface="Arial"/>
              <a:buChar char="•"/>
            </a:pPr>
            <a:r>
              <a:rPr lang="en-IN" sz="2000">
                <a:solidFill>
                  <a:srgbClr val="000000"/>
                </a:solidFill>
                <a:latin typeface="Times New Roman"/>
              </a:rPr>
              <a:t>The voltages used in monitor and television receiver are sources of strong magnetic fields. </a:t>
            </a:r>
            <a:endParaRPr/>
          </a:p>
          <a:p>
            <a:pPr>
              <a:lnSpc>
                <a:spcPct val="100000"/>
              </a:lnSpc>
              <a:buFont typeface="Arial"/>
              <a:buChar char="•"/>
            </a:pPr>
            <a:r>
              <a:rPr lang="en-IN" sz="2000">
                <a:solidFill>
                  <a:srgbClr val="000000"/>
                </a:solidFill>
                <a:latin typeface="Times New Roman"/>
              </a:rPr>
              <a:t>Other sources of magnetism: </a:t>
            </a:r>
            <a:endParaRPr/>
          </a:p>
          <a:p>
            <a:pPr>
              <a:lnSpc>
                <a:spcPct val="100000"/>
              </a:lnSpc>
              <a:buFont typeface="Arial"/>
              <a:buChar char="•"/>
            </a:pPr>
            <a:r>
              <a:rPr lang="en-IN" sz="2000">
                <a:solidFill>
                  <a:srgbClr val="000000"/>
                </a:solidFill>
                <a:latin typeface="Times New Roman"/>
              </a:rPr>
              <a:t>Paper clip holder with a magnet, stereo speakers, Magnetic screw extractor, metal detectors etc </a:t>
            </a:r>
            <a:endParaRPr/>
          </a:p>
          <a:p>
            <a:pPr>
              <a:lnSpc>
                <a:spcPct val="100000"/>
              </a:lnSpc>
            </a:pPr>
            <a:endParaRPr/>
          </a:p>
          <a:p>
            <a:pPr>
              <a:lnSpc>
                <a:spcPct val="100000"/>
              </a:lnSpc>
            </a:pPr>
            <a:r>
              <a:rPr lang="en-IN" sz="2000" b="1">
                <a:solidFill>
                  <a:srgbClr val="000000"/>
                </a:solidFill>
                <a:latin typeface="Times New Roman"/>
              </a:rPr>
              <a:t>Prevention</a:t>
            </a:r>
            <a:endParaRPr/>
          </a:p>
          <a:p>
            <a:pPr>
              <a:lnSpc>
                <a:spcPct val="100000"/>
              </a:lnSpc>
            </a:pPr>
            <a:r>
              <a:rPr lang="en-IN" sz="2000" b="1">
                <a:solidFill>
                  <a:srgbClr val="000000"/>
                </a:solidFill>
                <a:latin typeface="Times New Roman"/>
              </a:rPr>
              <a:t> </a:t>
            </a:r>
            <a:r>
              <a:rPr lang="en-IN" sz="2000">
                <a:solidFill>
                  <a:srgbClr val="000000"/>
                </a:solidFill>
                <a:latin typeface="Times New Roman"/>
              </a:rPr>
              <a:t>To avoid data loss due to magnetism, keep disks and information cables away from the magnets.</a:t>
            </a:r>
            <a:endParaRPr/>
          </a:p>
          <a:p>
            <a:pPr>
              <a:lnSpc>
                <a:spcPct val="100000"/>
              </a:lnSpc>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304920" y="228600"/>
            <a:ext cx="8534160" cy="6307560"/>
          </a:xfrm>
          <a:prstGeom prst="rect">
            <a:avLst/>
          </a:prstGeom>
        </p:spPr>
        <p:txBody>
          <a:bodyPr lIns="90000" tIns="45000" rIns="90000" bIns="45000"/>
          <a:lstStyle/>
          <a:p>
            <a:pPr>
              <a:lnSpc>
                <a:spcPct val="100000"/>
              </a:lnSpc>
            </a:pPr>
            <a:r>
              <a:rPr lang="en-IN" sz="2400" b="1">
                <a:solidFill>
                  <a:srgbClr val="000000"/>
                </a:solidFill>
                <a:latin typeface="Times New Roman"/>
              </a:rPr>
              <a:t>Electrical contributors to system failure </a:t>
            </a:r>
            <a:endParaRPr/>
          </a:p>
          <a:p>
            <a:pPr>
              <a:lnSpc>
                <a:spcPct val="100000"/>
              </a:lnSpc>
              <a:buFont typeface="StarSymbol"/>
              <a:buAutoNum type="arabicPeriod"/>
            </a:pPr>
            <a:r>
              <a:rPr lang="en-IN" sz="2400" b="1">
                <a:solidFill>
                  <a:srgbClr val="000000"/>
                </a:solidFill>
                <a:latin typeface="Times New Roman"/>
              </a:rPr>
              <a:t>ESD (Electro Static Discharge) </a:t>
            </a:r>
            <a:endParaRPr/>
          </a:p>
          <a:p>
            <a:pPr>
              <a:lnSpc>
                <a:spcPct val="100000"/>
              </a:lnSpc>
            </a:pPr>
            <a:r>
              <a:rPr lang="en-IN" sz="2400" b="1">
                <a:solidFill>
                  <a:srgbClr val="000000"/>
                </a:solidFill>
                <a:latin typeface="Times New Roman"/>
              </a:rPr>
              <a:t>		</a:t>
            </a:r>
            <a:r>
              <a:rPr lang="en-IN" sz="2400">
                <a:solidFill>
                  <a:srgbClr val="000000"/>
                </a:solidFill>
                <a:latin typeface="Times New Roman"/>
              </a:rPr>
              <a:t>This problem usually arises in winter when the humidity is low. Our body can  accumulate static charges up to 25,000V. When we touch any component in the PC the accumulated static charge will discharge to ground. This can damage the component. </a:t>
            </a:r>
            <a:endParaRPr/>
          </a:p>
          <a:p>
            <a:pPr>
              <a:lnSpc>
                <a:spcPct val="100000"/>
              </a:lnSpc>
            </a:pPr>
            <a:r>
              <a:rPr lang="en-IN" sz="2400" b="1">
                <a:solidFill>
                  <a:srgbClr val="000000"/>
                </a:solidFill>
                <a:latin typeface="Times New Roman"/>
              </a:rPr>
              <a:t>Prevention </a:t>
            </a:r>
            <a:endParaRPr/>
          </a:p>
          <a:p>
            <a:pPr>
              <a:lnSpc>
                <a:spcPct val="100000"/>
              </a:lnSpc>
              <a:buFont typeface="Arial"/>
              <a:buChar char="•"/>
            </a:pPr>
            <a:r>
              <a:rPr lang="en-IN" sz="2400">
                <a:solidFill>
                  <a:srgbClr val="000000"/>
                </a:solidFill>
                <a:latin typeface="Times New Roman"/>
              </a:rPr>
              <a:t>Before touching any component we must discharge any accumulated potential to ground. This can be done by touching the ground area of the system. </a:t>
            </a:r>
            <a:endParaRPr/>
          </a:p>
          <a:p>
            <a:pPr>
              <a:lnSpc>
                <a:spcPct val="100000"/>
              </a:lnSpc>
              <a:buFont typeface="Arial"/>
              <a:buChar char="•"/>
            </a:pPr>
            <a:r>
              <a:rPr lang="en-IN" sz="2400">
                <a:solidFill>
                  <a:srgbClr val="000000"/>
                </a:solidFill>
                <a:latin typeface="Times New Roman"/>
              </a:rPr>
              <a:t>Use ground strap attached around your wrist. The other end of the strap is connected to the system ground. </a:t>
            </a:r>
            <a:endParaRPr/>
          </a:p>
          <a:p>
            <a:pPr>
              <a:lnSpc>
                <a:spcPct val="100000"/>
              </a:lnSpc>
              <a:buFont typeface="Arial"/>
              <a:buChar char="•"/>
            </a:pPr>
            <a:r>
              <a:rPr lang="en-IN" sz="2400">
                <a:solidFill>
                  <a:srgbClr val="000000"/>
                </a:solidFill>
                <a:latin typeface="Times New Roman"/>
              </a:rPr>
              <a:t>Use anti static mat </a:t>
            </a:r>
            <a:endParaRPr/>
          </a:p>
          <a:p>
            <a:pPr>
              <a:lnSpc>
                <a:spcPct val="100000"/>
              </a:lnSpc>
              <a:buFont typeface="Arial"/>
              <a:buChar char="•"/>
            </a:pPr>
            <a:r>
              <a:rPr lang="en-IN" sz="2400">
                <a:solidFill>
                  <a:srgbClr val="000000"/>
                </a:solidFill>
                <a:latin typeface="Times New Roman"/>
              </a:rPr>
              <a:t>Do not wear synthetic clothes. </a:t>
            </a:r>
            <a:endParaRPr/>
          </a:p>
          <a:p>
            <a:pPr>
              <a:lnSpc>
                <a:spcPct val="100000"/>
              </a:lnSpc>
              <a:buFont typeface="Arial"/>
              <a:buChar char="•"/>
            </a:pPr>
            <a:r>
              <a:rPr lang="en-IN" sz="2400">
                <a:solidFill>
                  <a:srgbClr val="000000"/>
                </a:solidFill>
                <a:latin typeface="Times New Roman"/>
              </a:rPr>
              <a:t>The system should have good power line grounding. </a:t>
            </a:r>
            <a:endParaRPr/>
          </a:p>
          <a:p>
            <a:pPr>
              <a:lnSpc>
                <a:spcPct val="100000"/>
              </a:lnSpc>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ustomShape 1"/>
          <p:cNvSpPr/>
          <p:nvPr/>
        </p:nvSpPr>
        <p:spPr>
          <a:xfrm>
            <a:off x="304920" y="0"/>
            <a:ext cx="8305560" cy="6674040"/>
          </a:xfrm>
          <a:prstGeom prst="rect">
            <a:avLst/>
          </a:prstGeom>
        </p:spPr>
        <p:txBody>
          <a:bodyPr lIns="90000" tIns="45000" rIns="90000" bIns="45000"/>
          <a:lstStyle/>
          <a:p>
            <a:pPr>
              <a:lnSpc>
                <a:spcPct val="100000"/>
              </a:lnSpc>
            </a:pPr>
            <a:r>
              <a:rPr lang="en-IN" sz="2400" b="1">
                <a:solidFill>
                  <a:srgbClr val="000000"/>
                </a:solidFill>
                <a:latin typeface="Times New Roman"/>
              </a:rPr>
              <a:t>2. Power line noise </a:t>
            </a:r>
            <a:endParaRPr/>
          </a:p>
          <a:p>
            <a:pPr>
              <a:lnSpc>
                <a:spcPct val="100000"/>
              </a:lnSpc>
              <a:buFont typeface="Arial"/>
              <a:buChar char="•"/>
            </a:pPr>
            <a:r>
              <a:rPr lang="en-IN" sz="2400">
                <a:solidFill>
                  <a:srgbClr val="000000"/>
                </a:solidFill>
                <a:latin typeface="Times New Roman"/>
              </a:rPr>
              <a:t>A computer system should have steady supply of noise free power. </a:t>
            </a:r>
            <a:endParaRPr/>
          </a:p>
          <a:p>
            <a:pPr>
              <a:lnSpc>
                <a:spcPct val="100000"/>
              </a:lnSpc>
              <a:buFont typeface="Arial"/>
              <a:buChar char="•"/>
            </a:pPr>
            <a:r>
              <a:rPr lang="en-IN" sz="2400">
                <a:solidFill>
                  <a:srgbClr val="000000"/>
                </a:solidFill>
                <a:latin typeface="Times New Roman"/>
              </a:rPr>
              <a:t>The circuit should be checked for good low resistance ground, proper line voltage, free from interference and brownouts. </a:t>
            </a:r>
            <a:endParaRPr/>
          </a:p>
          <a:p>
            <a:pPr>
              <a:lnSpc>
                <a:spcPct val="100000"/>
              </a:lnSpc>
              <a:buFont typeface="Arial"/>
              <a:buChar char="•"/>
            </a:pPr>
            <a:r>
              <a:rPr lang="en-IN" sz="2400">
                <a:solidFill>
                  <a:srgbClr val="000000"/>
                </a:solidFill>
                <a:latin typeface="Times New Roman"/>
              </a:rPr>
              <a:t>Three pin socket is a must. </a:t>
            </a:r>
            <a:endParaRPr/>
          </a:p>
          <a:p>
            <a:pPr>
              <a:lnSpc>
                <a:spcPct val="100000"/>
              </a:lnSpc>
              <a:buFont typeface="Arial"/>
              <a:buChar char="•"/>
            </a:pPr>
            <a:r>
              <a:rPr lang="en-IN" sz="2400">
                <a:solidFill>
                  <a:srgbClr val="000000"/>
                </a:solidFill>
                <a:latin typeface="Times New Roman"/>
              </a:rPr>
              <a:t>Power line noise problem increases with wire size and length. </a:t>
            </a:r>
            <a:endParaRPr/>
          </a:p>
          <a:p>
            <a:pPr>
              <a:lnSpc>
                <a:spcPct val="100000"/>
              </a:lnSpc>
            </a:pPr>
            <a:r>
              <a:rPr lang="en-IN" sz="2400" b="1">
                <a:solidFill>
                  <a:srgbClr val="000000"/>
                </a:solidFill>
                <a:latin typeface="Times New Roman"/>
              </a:rPr>
              <a:t>Prevention </a:t>
            </a:r>
            <a:endParaRPr/>
          </a:p>
          <a:p>
            <a:pPr>
              <a:lnSpc>
                <a:spcPct val="100000"/>
              </a:lnSpc>
            </a:pPr>
            <a:r>
              <a:rPr lang="en-IN" sz="2400">
                <a:solidFill>
                  <a:srgbClr val="000000"/>
                </a:solidFill>
                <a:latin typeface="Times New Roman"/>
              </a:rPr>
              <a:t>Isolation, Shielding, Power grounding.</a:t>
            </a:r>
            <a:endParaRPr/>
          </a:p>
          <a:p>
            <a:pPr>
              <a:lnSpc>
                <a:spcPct val="100000"/>
              </a:lnSpc>
            </a:pPr>
            <a:endParaRPr/>
          </a:p>
          <a:p>
            <a:pPr>
              <a:lnSpc>
                <a:spcPct val="100000"/>
              </a:lnSpc>
            </a:pPr>
            <a:r>
              <a:rPr lang="en-IN" sz="2400" b="1">
                <a:solidFill>
                  <a:srgbClr val="000000"/>
                </a:solidFill>
                <a:latin typeface="Times New Roman"/>
              </a:rPr>
              <a:t> 3. Radio Frequency interference (RFI) </a:t>
            </a:r>
            <a:endParaRPr/>
          </a:p>
          <a:p>
            <a:pPr>
              <a:lnSpc>
                <a:spcPct val="100000"/>
              </a:lnSpc>
              <a:buFont typeface="Arial"/>
              <a:buChar char="•"/>
            </a:pPr>
            <a:r>
              <a:rPr lang="en-IN" sz="2400">
                <a:solidFill>
                  <a:srgbClr val="000000"/>
                </a:solidFill>
                <a:latin typeface="Times New Roman"/>
              </a:rPr>
              <a:t>It is caused by any source of radio transmission near a PC. It is high frequency radiation (freq &gt; 10 Khz). </a:t>
            </a:r>
            <a:endParaRPr/>
          </a:p>
          <a:p>
            <a:pPr>
              <a:lnSpc>
                <a:spcPct val="100000"/>
              </a:lnSpc>
              <a:buFont typeface="Arial"/>
              <a:buChar char="•"/>
            </a:pPr>
            <a:r>
              <a:rPr lang="en-IN" sz="2400">
                <a:solidFill>
                  <a:srgbClr val="000000"/>
                </a:solidFill>
                <a:latin typeface="Times New Roman"/>
              </a:rPr>
              <a:t>Sources of RFI </a:t>
            </a:r>
            <a:endParaRPr/>
          </a:p>
          <a:p>
            <a:pPr>
              <a:lnSpc>
                <a:spcPct val="100000"/>
              </a:lnSpc>
              <a:buFont typeface="Arial"/>
              <a:buChar char="•"/>
            </a:pPr>
            <a:r>
              <a:rPr lang="en-IN" sz="2400">
                <a:solidFill>
                  <a:srgbClr val="000000"/>
                </a:solidFill>
                <a:latin typeface="Times New Roman"/>
              </a:rPr>
              <a:t>High speed digital Circuits, nearby radio source, Cordless telephones, Mobile phones, motors, Power line intercoms. </a:t>
            </a:r>
            <a:endParaRPr/>
          </a:p>
          <a:p>
            <a:pPr>
              <a:lnSpc>
                <a:spcPct val="100000"/>
              </a:lnSpc>
            </a:pPr>
            <a:r>
              <a:rPr lang="en-IN" sz="2400" b="1">
                <a:solidFill>
                  <a:srgbClr val="000000"/>
                </a:solidFill>
                <a:latin typeface="Times New Roman"/>
              </a:rPr>
              <a:t>Prevention </a:t>
            </a:r>
            <a:endParaRPr/>
          </a:p>
          <a:p>
            <a:pPr>
              <a:lnSpc>
                <a:spcPct val="100000"/>
              </a:lnSpc>
            </a:pPr>
            <a:r>
              <a:rPr lang="en-IN" sz="2400">
                <a:solidFill>
                  <a:srgbClr val="000000"/>
                </a:solidFill>
                <a:latin typeface="Times New Roman"/>
              </a:rPr>
              <a:t>Put all the sources which can produce RFI away from the PC.</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CustomShape 1"/>
          <p:cNvSpPr/>
          <p:nvPr/>
        </p:nvSpPr>
        <p:spPr>
          <a:xfrm>
            <a:off x="685800" y="533520"/>
            <a:ext cx="7772040" cy="456120"/>
          </a:xfrm>
          <a:prstGeom prst="rect">
            <a:avLst/>
          </a:prstGeom>
        </p:spPr>
        <p:txBody>
          <a:bodyPr lIns="90000" tIns="45000" rIns="90000" bIns="45000"/>
          <a:lstStyle/>
          <a:p>
            <a:pPr>
              <a:lnSpc>
                <a:spcPct val="100000"/>
              </a:lnSpc>
            </a:pPr>
            <a:r>
              <a:rPr lang="en-IN" sz="2400" b="1">
                <a:solidFill>
                  <a:srgbClr val="000000"/>
                </a:solidFill>
                <a:latin typeface="Times New Roman"/>
              </a:rPr>
              <a:t>Logic Analyzer :</a:t>
            </a:r>
            <a:endParaRPr/>
          </a:p>
        </p:txBody>
      </p:sp>
      <p:pic>
        <p:nvPicPr>
          <p:cNvPr id="54" name="Picture 2"/>
          <p:cNvPicPr/>
          <p:nvPr/>
        </p:nvPicPr>
        <p:blipFill>
          <a:blip r:embed="rId2"/>
          <a:stretch>
            <a:fillRect/>
          </a:stretch>
        </p:blipFill>
        <p:spPr>
          <a:xfrm>
            <a:off x="0" y="1905120"/>
            <a:ext cx="9143640" cy="455724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ustomShape 1"/>
          <p:cNvSpPr/>
          <p:nvPr/>
        </p:nvSpPr>
        <p:spPr>
          <a:xfrm>
            <a:off x="609480" y="457200"/>
            <a:ext cx="8229240" cy="4479480"/>
          </a:xfrm>
          <a:prstGeom prst="rect">
            <a:avLst/>
          </a:prstGeom>
        </p:spPr>
        <p:txBody>
          <a:bodyPr lIns="90000" tIns="45000" rIns="90000" bIns="45000"/>
          <a:lstStyle/>
          <a:p>
            <a:pPr>
              <a:lnSpc>
                <a:spcPct val="100000"/>
              </a:lnSpc>
            </a:pPr>
            <a:endParaRPr/>
          </a:p>
          <a:p>
            <a:pPr>
              <a:lnSpc>
                <a:spcPct val="100000"/>
              </a:lnSpc>
              <a:buFont typeface="Arial"/>
              <a:buChar char="•"/>
            </a:pPr>
            <a:r>
              <a:rPr lang="en-IN" sz="2400">
                <a:solidFill>
                  <a:srgbClr val="000000"/>
                </a:solidFill>
                <a:latin typeface="Times New Roman"/>
              </a:rPr>
              <a:t>A logic analyzer is an electronic instrument that displays signals in a digital circuit that are too fast to be observed and presents it to a user so that the user can more easily check correct operation of the digital system. </a:t>
            </a:r>
            <a:endParaRPr/>
          </a:p>
          <a:p>
            <a:pPr>
              <a:lnSpc>
                <a:spcPct val="100000"/>
              </a:lnSpc>
              <a:buFont typeface="Arial"/>
              <a:buChar char="•"/>
            </a:pPr>
            <a:r>
              <a:rPr lang="en-IN" sz="2400">
                <a:solidFill>
                  <a:srgbClr val="000000"/>
                </a:solidFill>
                <a:latin typeface="Times New Roman"/>
              </a:rPr>
              <a:t>Fig. shows functional block diagram of logic analyzer. A logic analyzer is a device, which allows you to see the signals on 16 to 64 signal lines at once. It is also called multi-trace digital oscilloscope.</a:t>
            </a:r>
            <a:endParaRPr/>
          </a:p>
          <a:p>
            <a:pPr>
              <a:lnSpc>
                <a:spcPct val="100000"/>
              </a:lnSpc>
              <a:buFont typeface="Arial"/>
              <a:buChar char="•"/>
            </a:pPr>
            <a:r>
              <a:rPr lang="en-IN" sz="2400">
                <a:solidFill>
                  <a:srgbClr val="000000"/>
                </a:solidFill>
                <a:latin typeface="Times New Roman"/>
              </a:rPr>
              <a:t>It captures and stores several digital signals, letting you view the signals simultaneously </a:t>
            </a:r>
            <a:endParaRPr/>
          </a:p>
          <a:p>
            <a:pPr>
              <a:lnSpc>
                <a:spcPct val="100000"/>
              </a:lnSpc>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CustomShape 1"/>
          <p:cNvSpPr/>
          <p:nvPr/>
        </p:nvSpPr>
        <p:spPr>
          <a:xfrm>
            <a:off x="0" y="0"/>
            <a:ext cx="9143640" cy="6493680"/>
          </a:xfrm>
          <a:prstGeom prst="rect">
            <a:avLst/>
          </a:prstGeom>
        </p:spPr>
        <p:txBody>
          <a:bodyPr lIns="90000" tIns="45000" rIns="90000" bIns="45000"/>
          <a:lstStyle/>
          <a:p>
            <a:pPr>
              <a:lnSpc>
                <a:spcPct val="100000"/>
              </a:lnSpc>
            </a:pPr>
            <a:r>
              <a:rPr lang="en-IN" sz="2000" b="1">
                <a:solidFill>
                  <a:srgbClr val="000000"/>
                </a:solidFill>
                <a:latin typeface="Times New Roman"/>
              </a:rPr>
              <a:t>Working: </a:t>
            </a:r>
            <a:endParaRPr/>
          </a:p>
          <a:p>
            <a:pPr>
              <a:lnSpc>
                <a:spcPct val="100000"/>
              </a:lnSpc>
              <a:buFont typeface="Calibri"/>
              <a:buAutoNum type="arabicPeriod"/>
            </a:pPr>
            <a:r>
              <a:rPr lang="en-IN" sz="2000">
                <a:solidFill>
                  <a:srgbClr val="000000"/>
                </a:solidFill>
                <a:latin typeface="Times New Roman"/>
              </a:rPr>
              <a:t>All the input signals are applied to the adjustable threshold comparator one for each channel. </a:t>
            </a:r>
            <a:endParaRPr/>
          </a:p>
          <a:p>
            <a:pPr>
              <a:lnSpc>
                <a:spcPct val="100000"/>
              </a:lnSpc>
              <a:buFont typeface="Calibri"/>
              <a:buAutoNum type="arabicPeriod"/>
            </a:pPr>
            <a:r>
              <a:rPr lang="en-IN" sz="2000">
                <a:solidFill>
                  <a:srgbClr val="000000"/>
                </a:solidFill>
                <a:latin typeface="Times New Roman"/>
              </a:rPr>
              <a:t>Then reference input for each signal can be adjustable depending on logical state of device under testing.</a:t>
            </a:r>
            <a:endParaRPr/>
          </a:p>
          <a:p>
            <a:pPr>
              <a:lnSpc>
                <a:spcPct val="100000"/>
              </a:lnSpc>
              <a:buFont typeface="Calibri"/>
              <a:buAutoNum type="arabicPeriod"/>
            </a:pPr>
            <a:r>
              <a:rPr lang="en-IN" sz="2000">
                <a:solidFill>
                  <a:srgbClr val="000000"/>
                </a:solidFill>
                <a:latin typeface="Times New Roman"/>
              </a:rPr>
              <a:t>The logic analyzer takes sample of each input signal from comparator whenever clock signal is applied to memory and to stores into memory. </a:t>
            </a:r>
            <a:endParaRPr/>
          </a:p>
          <a:p>
            <a:pPr>
              <a:lnSpc>
                <a:spcPct val="100000"/>
              </a:lnSpc>
              <a:buFont typeface="Calibri"/>
              <a:buAutoNum type="arabicPeriod"/>
            </a:pPr>
            <a:r>
              <a:rPr lang="en-IN" sz="2000">
                <a:solidFill>
                  <a:srgbClr val="000000"/>
                </a:solidFill>
                <a:latin typeface="Times New Roman"/>
              </a:rPr>
              <a:t>The clock input may be from : </a:t>
            </a:r>
            <a:endParaRPr/>
          </a:p>
          <a:p>
            <a:pPr>
              <a:lnSpc>
                <a:spcPct val="100000"/>
              </a:lnSpc>
              <a:buFont typeface="Calibri"/>
              <a:buAutoNum type="arabicPeriod"/>
            </a:pPr>
            <a:r>
              <a:rPr lang="en-IN" sz="2000">
                <a:solidFill>
                  <a:srgbClr val="000000"/>
                </a:solidFill>
                <a:latin typeface="Times New Roman"/>
              </a:rPr>
              <a:t>o </a:t>
            </a:r>
            <a:r>
              <a:rPr lang="en-IN" sz="2000" b="1">
                <a:solidFill>
                  <a:srgbClr val="000000"/>
                </a:solidFill>
                <a:latin typeface="Times New Roman"/>
              </a:rPr>
              <a:t>Internal asynchronous clock input: It produced by internal oscillator, which is very stable in operation. </a:t>
            </a:r>
            <a:endParaRPr/>
          </a:p>
          <a:p>
            <a:pPr>
              <a:lnSpc>
                <a:spcPct val="100000"/>
              </a:lnSpc>
              <a:buFont typeface="Calibri"/>
              <a:buAutoNum type="arabicPeriod"/>
            </a:pPr>
            <a:r>
              <a:rPr lang="en-IN" sz="2000">
                <a:solidFill>
                  <a:srgbClr val="000000"/>
                </a:solidFill>
                <a:latin typeface="Times New Roman"/>
              </a:rPr>
              <a:t>o </a:t>
            </a:r>
            <a:r>
              <a:rPr lang="en-IN" sz="2000" b="1">
                <a:solidFill>
                  <a:srgbClr val="000000"/>
                </a:solidFill>
                <a:latin typeface="Times New Roman"/>
              </a:rPr>
              <a:t>External clock input: It is clock from any external source. It takes around 256 to 1024 samples of each signal and stores them in memory. </a:t>
            </a:r>
            <a:endParaRPr/>
          </a:p>
          <a:p>
            <a:pPr>
              <a:lnSpc>
                <a:spcPct val="100000"/>
              </a:lnSpc>
              <a:buFont typeface="Calibri"/>
              <a:buAutoNum type="arabicPeriod"/>
            </a:pPr>
            <a:r>
              <a:rPr lang="en-IN" sz="2000">
                <a:solidFill>
                  <a:srgbClr val="000000"/>
                </a:solidFill>
                <a:latin typeface="Times New Roman"/>
              </a:rPr>
              <a:t>When trigger is applied to memory, memory displays these stared samples. </a:t>
            </a:r>
            <a:endParaRPr/>
          </a:p>
          <a:p>
            <a:pPr>
              <a:lnSpc>
                <a:spcPct val="100000"/>
              </a:lnSpc>
              <a:buFont typeface="Calibri"/>
              <a:buAutoNum type="arabicPeriod"/>
            </a:pPr>
            <a:r>
              <a:rPr lang="en-IN" sz="2000">
                <a:solidFill>
                  <a:srgbClr val="000000"/>
                </a:solidFill>
                <a:latin typeface="Times New Roman"/>
              </a:rPr>
              <a:t>The trigger input may be from Word comparator or External trigger input. </a:t>
            </a:r>
            <a:endParaRPr/>
          </a:p>
          <a:p>
            <a:pPr>
              <a:lnSpc>
                <a:spcPct val="100000"/>
              </a:lnSpc>
              <a:buFont typeface="Calibri"/>
              <a:buAutoNum type="arabicPeriod"/>
            </a:pPr>
            <a:r>
              <a:rPr lang="en-IN" sz="2000">
                <a:solidFill>
                  <a:srgbClr val="000000"/>
                </a:solidFill>
                <a:latin typeface="Times New Roman"/>
              </a:rPr>
              <a:t>o The word comparator generates trigger when it's two input one from adjustable threshold comparator and another from word selection switch. If both inputs code are same then it send trigger to memory. </a:t>
            </a:r>
            <a:endParaRPr/>
          </a:p>
          <a:p>
            <a:pPr>
              <a:lnSpc>
                <a:spcPct val="100000"/>
              </a:lnSpc>
              <a:buFont typeface="Calibri"/>
              <a:buAutoNum type="arabicPeriod"/>
            </a:pPr>
            <a:r>
              <a:rPr lang="en-IN" sz="2000">
                <a:solidFill>
                  <a:srgbClr val="000000"/>
                </a:solidFill>
                <a:latin typeface="Times New Roman"/>
              </a:rPr>
              <a:t>After applying trigger to memory, then it send to display scan circuit. </a:t>
            </a:r>
            <a:endParaRPr/>
          </a:p>
          <a:p>
            <a:pPr>
              <a:lnSpc>
                <a:spcPct val="100000"/>
              </a:lnSpc>
              <a:buFont typeface="Calibri"/>
              <a:buAutoNum type="arabicPeriod"/>
            </a:pPr>
            <a:r>
              <a:rPr lang="en-IN" sz="2000">
                <a:solidFill>
                  <a:srgbClr val="000000"/>
                </a:solidFill>
                <a:latin typeface="Times New Roman"/>
              </a:rPr>
              <a:t>The display scan circuit then constructs the original waveform and displays it on the CRT </a:t>
            </a:r>
            <a:endParaRPr/>
          </a:p>
          <a:p>
            <a:pPr>
              <a:lnSpc>
                <a:spcPct val="100000"/>
              </a:lnSpc>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ustomShape 1"/>
          <p:cNvSpPr/>
          <p:nvPr/>
        </p:nvSpPr>
        <p:spPr>
          <a:xfrm>
            <a:off x="304920" y="304920"/>
            <a:ext cx="8229240" cy="2558520"/>
          </a:xfrm>
          <a:prstGeom prst="rect">
            <a:avLst/>
          </a:prstGeom>
        </p:spPr>
        <p:txBody>
          <a:bodyPr lIns="90000" tIns="45000" rIns="90000" bIns="45000"/>
          <a:lstStyle/>
          <a:p>
            <a:pPr>
              <a:lnSpc>
                <a:spcPct val="100000"/>
              </a:lnSpc>
            </a:pPr>
            <a:r>
              <a:rPr lang="en-IN" b="1">
                <a:solidFill>
                  <a:srgbClr val="000000"/>
                </a:solidFill>
                <a:latin typeface="Calibri"/>
              </a:rPr>
              <a:t>Logic Probe: - </a:t>
            </a:r>
            <a:endParaRPr/>
          </a:p>
          <a:p>
            <a:pPr>
              <a:lnSpc>
                <a:spcPct val="100000"/>
              </a:lnSpc>
            </a:pPr>
            <a:r>
              <a:rPr lang="en-IN">
                <a:solidFill>
                  <a:srgbClr val="000000"/>
                </a:solidFill>
                <a:latin typeface="Calibri"/>
              </a:rPr>
              <a:t>A logic probe is able to give an indication of the logic state of a line carrying a digital signal. The logic probe indicates whether there is a logic state "1" or "0", normally using an LED as the indicator. Often the LED on the logic probe will use different colors to indicate different states. </a:t>
            </a:r>
            <a:endParaRPr/>
          </a:p>
          <a:p>
            <a:pPr>
              <a:lnSpc>
                <a:spcPct val="100000"/>
              </a:lnSpc>
            </a:pPr>
            <a:r>
              <a:rPr lang="en-IN">
                <a:solidFill>
                  <a:srgbClr val="000000"/>
                </a:solidFill>
                <a:latin typeface="Calibri"/>
              </a:rPr>
              <a:t>A logic probe normally may be capable of indicating up to four different states: 	</a:t>
            </a:r>
            <a:endParaRPr/>
          </a:p>
          <a:p>
            <a:pPr>
              <a:lnSpc>
                <a:spcPct val="100000"/>
              </a:lnSpc>
            </a:pPr>
            <a:endParaRPr/>
          </a:p>
        </p:txBody>
      </p:sp>
      <p:pic>
        <p:nvPicPr>
          <p:cNvPr id="58" name="Picture 2"/>
          <p:cNvPicPr/>
          <p:nvPr/>
        </p:nvPicPr>
        <p:blipFill>
          <a:blip r:embed="rId2"/>
          <a:stretch>
            <a:fillRect/>
          </a:stretch>
        </p:blipFill>
        <p:spPr>
          <a:xfrm>
            <a:off x="3124080" y="2133720"/>
            <a:ext cx="4177800" cy="3428880"/>
          </a:xfrm>
          <a:prstGeom prst="rect">
            <a:avLst/>
          </a:prstGeom>
        </p:spPr>
      </p:pic>
      <p:sp>
        <p:nvSpPr>
          <p:cNvPr id="4" name="TextBox 3"/>
          <p:cNvSpPr txBox="1"/>
          <p:nvPr/>
        </p:nvSpPr>
        <p:spPr>
          <a:xfrm>
            <a:off x="5486400" y="6096000"/>
            <a:ext cx="3352800" cy="369332"/>
          </a:xfrm>
          <a:prstGeom prst="rect">
            <a:avLst/>
          </a:prstGeom>
          <a:noFill/>
        </p:spPr>
        <p:txBody>
          <a:bodyPr wrap="square" rtlCol="0">
            <a:spAutoFit/>
          </a:bodyPr>
          <a:lstStyle/>
          <a:p>
            <a:r>
              <a:rPr lang="en-US" dirty="0" smtClean="0">
                <a:hlinkClick r:id="rId3"/>
              </a:rPr>
              <a:t>For more detail contact us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152280" y="685800"/>
            <a:ext cx="8991360" cy="4022280"/>
          </a:xfrm>
          <a:prstGeom prst="rect">
            <a:avLst/>
          </a:prstGeom>
        </p:spPr>
        <p:txBody>
          <a:bodyPr lIns="90000" tIns="45000" rIns="90000" bIns="45000"/>
          <a:lstStyle/>
          <a:p>
            <a:pPr>
              <a:lnSpc>
                <a:spcPct val="100000"/>
              </a:lnSpc>
            </a:pPr>
            <a:r>
              <a:rPr lang="en-IN" sz="2400" b="1">
                <a:solidFill>
                  <a:srgbClr val="000000"/>
                </a:solidFill>
                <a:latin typeface="Times New Roman"/>
              </a:rPr>
              <a:t>Troubleshooting :</a:t>
            </a:r>
            <a:endParaRPr/>
          </a:p>
          <a:p>
            <a:pPr>
              <a:lnSpc>
                <a:spcPct val="100000"/>
              </a:lnSpc>
              <a:buFont typeface="Arial"/>
              <a:buChar char="•"/>
            </a:pPr>
            <a:r>
              <a:rPr lang="en-IN" sz="2400">
                <a:solidFill>
                  <a:srgbClr val="000000"/>
                </a:solidFill>
                <a:latin typeface="Times New Roman"/>
              </a:rPr>
              <a:t> Verifying a real problem, analyzing symptoms and isolating and correcting a failure in the PC are called </a:t>
            </a:r>
            <a:r>
              <a:rPr lang="en-IN" sz="2400" b="1">
                <a:solidFill>
                  <a:srgbClr val="000000"/>
                </a:solidFill>
                <a:latin typeface="Times New Roman"/>
              </a:rPr>
              <a:t>troubleshooting.</a:t>
            </a:r>
            <a:endParaRPr/>
          </a:p>
          <a:p>
            <a:pPr>
              <a:lnSpc>
                <a:spcPct val="100000"/>
              </a:lnSpc>
              <a:buFont typeface="Arial"/>
              <a:buChar char="•"/>
            </a:pPr>
            <a:r>
              <a:rPr lang="en-IN" sz="2400" b="1">
                <a:solidFill>
                  <a:srgbClr val="000000"/>
                </a:solidFill>
                <a:latin typeface="Times New Roman"/>
              </a:rPr>
              <a:t> Hardware Tool</a:t>
            </a:r>
            <a:r>
              <a:rPr lang="en-IN" sz="2400">
                <a:solidFill>
                  <a:srgbClr val="000000"/>
                </a:solidFill>
                <a:latin typeface="Times New Roman"/>
              </a:rPr>
              <a:t>s are used for this purpose are logic probe, logic pulser, current tracer, logic analyzer,BIOS POST card etc</a:t>
            </a:r>
            <a:endParaRPr/>
          </a:p>
          <a:p>
            <a:pPr>
              <a:lnSpc>
                <a:spcPct val="100000"/>
              </a:lnSpc>
              <a:buFont typeface="Arial"/>
              <a:buChar char="•"/>
            </a:pPr>
            <a:r>
              <a:rPr lang="en-IN" sz="2400">
                <a:solidFill>
                  <a:srgbClr val="000000"/>
                </a:solidFill>
                <a:latin typeface="Times New Roman"/>
              </a:rPr>
              <a:t> </a:t>
            </a:r>
            <a:r>
              <a:rPr lang="en-IN" sz="2400" b="1">
                <a:solidFill>
                  <a:srgbClr val="000000"/>
                </a:solidFill>
                <a:latin typeface="Times New Roman"/>
              </a:rPr>
              <a:t>Software Tools </a:t>
            </a:r>
            <a:r>
              <a:rPr lang="en-IN" sz="2400">
                <a:solidFill>
                  <a:srgbClr val="000000"/>
                </a:solidFill>
                <a:latin typeface="Times New Roman"/>
              </a:rPr>
              <a:t>are used for this purpose are advance diagnostic software, Norton Utility, PC tools, QA plus, etc</a:t>
            </a:r>
            <a:endParaRPr/>
          </a:p>
          <a:p>
            <a:pPr>
              <a:lnSpc>
                <a:spcPct val="100000"/>
              </a:lnSpc>
              <a:buFont typeface="Arial"/>
              <a:buChar char="•"/>
            </a:pPr>
            <a:r>
              <a:rPr lang="en-IN" sz="2400" b="1">
                <a:solidFill>
                  <a:srgbClr val="000000"/>
                </a:solidFill>
                <a:latin typeface="Times New Roman"/>
              </a:rPr>
              <a:t> Test Points- </a:t>
            </a:r>
            <a:r>
              <a:rPr lang="en-IN" sz="2400">
                <a:solidFill>
                  <a:srgbClr val="000000"/>
                </a:solidFill>
                <a:latin typeface="Times New Roman"/>
              </a:rPr>
              <a:t>for eg. Printer have indicator lights which change colors or blink </a:t>
            </a:r>
            <a:endParaRPr/>
          </a:p>
          <a:p>
            <a:pPr>
              <a:lnSpc>
                <a:spcPct val="100000"/>
              </a:lnSpc>
            </a:pPr>
            <a:r>
              <a:rPr lang="en-IN" sz="2400">
                <a:solidFill>
                  <a:srgbClr val="000000"/>
                </a:solidFill>
                <a:latin typeface="Times New Roman"/>
              </a:rPr>
              <a:t> </a:t>
            </a:r>
            <a:endParaRPr/>
          </a:p>
          <a:p>
            <a:pPr>
              <a:lnSpc>
                <a:spcPct val="100000"/>
              </a:lnSpc>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ustomShape 1"/>
          <p:cNvSpPr/>
          <p:nvPr/>
        </p:nvSpPr>
        <p:spPr>
          <a:xfrm>
            <a:off x="762120" y="457200"/>
            <a:ext cx="7924320" cy="6308280"/>
          </a:xfrm>
          <a:prstGeom prst="rect">
            <a:avLst/>
          </a:prstGeom>
        </p:spPr>
        <p:txBody>
          <a:bodyPr lIns="90000" tIns="45000" rIns="90000" bIns="45000"/>
          <a:lstStyle/>
          <a:p>
            <a:pPr>
              <a:lnSpc>
                <a:spcPct val="100000"/>
              </a:lnSpc>
            </a:pPr>
            <a:r>
              <a:rPr lang="en-IN" sz="2400" b="1">
                <a:solidFill>
                  <a:srgbClr val="000000"/>
                </a:solidFill>
                <a:latin typeface="Times New Roman"/>
              </a:rPr>
              <a:t>POST of Pentium :</a:t>
            </a:r>
            <a:endParaRPr/>
          </a:p>
          <a:p>
            <a:pPr>
              <a:lnSpc>
                <a:spcPct val="100000"/>
              </a:lnSpc>
              <a:buFont typeface="Arial"/>
              <a:buChar char="•"/>
            </a:pPr>
            <a:r>
              <a:rPr lang="en-IN" sz="2400">
                <a:solidFill>
                  <a:srgbClr val="000000"/>
                </a:solidFill>
                <a:latin typeface="Times New Roman"/>
              </a:rPr>
              <a:t>Collection of test program</a:t>
            </a:r>
            <a:endParaRPr/>
          </a:p>
          <a:p>
            <a:pPr>
              <a:lnSpc>
                <a:spcPct val="100000"/>
              </a:lnSpc>
              <a:buFont typeface="Arial"/>
              <a:buChar char="•"/>
            </a:pPr>
            <a:r>
              <a:rPr lang="en-IN" sz="2400">
                <a:solidFill>
                  <a:srgbClr val="000000"/>
                </a:solidFill>
                <a:latin typeface="Times New Roman"/>
              </a:rPr>
              <a:t>Automatically executed by the PC whenever the PC is started </a:t>
            </a:r>
            <a:endParaRPr/>
          </a:p>
          <a:p>
            <a:pPr>
              <a:lnSpc>
                <a:spcPct val="100000"/>
              </a:lnSpc>
              <a:buFont typeface="Arial"/>
              <a:buChar char="•"/>
            </a:pPr>
            <a:r>
              <a:rPr lang="en-IN" sz="2400">
                <a:solidFill>
                  <a:srgbClr val="000000"/>
                </a:solidFill>
                <a:latin typeface="Times New Roman"/>
              </a:rPr>
              <a:t>Is stored in ROM BIOS on motherboard </a:t>
            </a:r>
            <a:endParaRPr/>
          </a:p>
          <a:p>
            <a:pPr>
              <a:lnSpc>
                <a:spcPct val="100000"/>
              </a:lnSpc>
              <a:buFont typeface="Arial"/>
              <a:buChar char="•"/>
            </a:pPr>
            <a:r>
              <a:rPr lang="en-IN" sz="2400">
                <a:solidFill>
                  <a:srgbClr val="000000"/>
                </a:solidFill>
                <a:latin typeface="Times New Roman"/>
              </a:rPr>
              <a:t>Microprocessor start instruction processing from the memory address FFFF0 H from where the POST being</a:t>
            </a:r>
            <a:endParaRPr/>
          </a:p>
          <a:p>
            <a:pPr>
              <a:lnSpc>
                <a:spcPct val="100000"/>
              </a:lnSpc>
              <a:buFont typeface="Arial"/>
              <a:buChar char="•"/>
            </a:pPr>
            <a:r>
              <a:rPr lang="en-IN" sz="2400">
                <a:solidFill>
                  <a:srgbClr val="000000"/>
                </a:solidFill>
                <a:latin typeface="Times New Roman"/>
              </a:rPr>
              <a:t>Is series of simple programs design to test and catch faults </a:t>
            </a:r>
            <a:endParaRPr/>
          </a:p>
          <a:p>
            <a:pPr>
              <a:lnSpc>
                <a:spcPct val="100000"/>
              </a:lnSpc>
              <a:buFont typeface="Arial"/>
              <a:buChar char="•"/>
            </a:pPr>
            <a:r>
              <a:rPr lang="en-IN" sz="2400">
                <a:solidFill>
                  <a:srgbClr val="000000"/>
                </a:solidFill>
                <a:latin typeface="Times New Roman"/>
              </a:rPr>
              <a:t>If the test successful, the POST arranges for loading the operating system from a diskette </a:t>
            </a:r>
            <a:endParaRPr/>
          </a:p>
          <a:p>
            <a:pPr>
              <a:lnSpc>
                <a:spcPct val="100000"/>
              </a:lnSpc>
              <a:buFont typeface="Arial"/>
              <a:buChar char="•"/>
            </a:pPr>
            <a:r>
              <a:rPr lang="en-IN" sz="2400">
                <a:solidFill>
                  <a:srgbClr val="000000"/>
                </a:solidFill>
                <a:latin typeface="Times New Roman"/>
              </a:rPr>
              <a:t>If any hardware error is noticed, the POST indicates.</a:t>
            </a:r>
            <a:endParaRPr/>
          </a:p>
          <a:p>
            <a:pPr>
              <a:lnSpc>
                <a:spcPct val="100000"/>
              </a:lnSpc>
            </a:pPr>
            <a:endParaRPr/>
          </a:p>
          <a:p>
            <a:pPr>
              <a:lnSpc>
                <a:spcPct val="100000"/>
              </a:lnSpc>
              <a:buFont typeface="Arial"/>
              <a:buChar char="•"/>
            </a:pPr>
            <a:r>
              <a:rPr lang="en-IN" sz="2400">
                <a:solidFill>
                  <a:srgbClr val="000000"/>
                </a:solidFill>
                <a:latin typeface="Times New Roman"/>
              </a:rPr>
              <a:t> The fault to user in four differen ways :</a:t>
            </a:r>
            <a:endParaRPr/>
          </a:p>
          <a:p>
            <a:pPr>
              <a:lnSpc>
                <a:spcPct val="100000"/>
              </a:lnSpc>
              <a:buFont typeface="Calibri"/>
              <a:buAutoNum type="arabicPeriod"/>
            </a:pPr>
            <a:r>
              <a:rPr lang="en-IN" sz="2400">
                <a:solidFill>
                  <a:srgbClr val="000000"/>
                </a:solidFill>
                <a:latin typeface="Times New Roman"/>
              </a:rPr>
              <a:t>Check points</a:t>
            </a:r>
            <a:endParaRPr/>
          </a:p>
          <a:p>
            <a:pPr>
              <a:lnSpc>
                <a:spcPct val="100000"/>
              </a:lnSpc>
              <a:buFont typeface="Calibri"/>
              <a:buAutoNum type="arabicPeriod"/>
            </a:pPr>
            <a:r>
              <a:rPr lang="en-IN" sz="2400">
                <a:solidFill>
                  <a:srgbClr val="000000"/>
                </a:solidFill>
                <a:latin typeface="Times New Roman"/>
              </a:rPr>
              <a:t>Beeps </a:t>
            </a:r>
            <a:endParaRPr/>
          </a:p>
          <a:p>
            <a:pPr>
              <a:lnSpc>
                <a:spcPct val="100000"/>
              </a:lnSpc>
              <a:buFont typeface="Calibri"/>
              <a:buAutoNum type="arabicPeriod"/>
            </a:pPr>
            <a:r>
              <a:rPr lang="en-IN" sz="2400">
                <a:solidFill>
                  <a:srgbClr val="000000"/>
                </a:solidFill>
                <a:latin typeface="Times New Roman"/>
              </a:rPr>
              <a:t>Error code displays</a:t>
            </a:r>
            <a:endParaRPr/>
          </a:p>
          <a:p>
            <a:pPr>
              <a:lnSpc>
                <a:spcPct val="100000"/>
              </a:lnSpc>
              <a:buFont typeface="Calibri"/>
              <a:buAutoNum type="arabicPeriod"/>
            </a:pPr>
            <a:r>
              <a:rPr lang="en-IN" sz="2400">
                <a:solidFill>
                  <a:srgbClr val="000000"/>
                </a:solidFill>
                <a:latin typeface="Times New Roman"/>
              </a:rPr>
              <a:t>Detailed error message</a:t>
            </a:r>
            <a:endParaRPr/>
          </a:p>
          <a:p>
            <a:pPr>
              <a:lnSpc>
                <a:spcPct val="100000"/>
              </a:lnSpc>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ustomShape 1"/>
          <p:cNvSpPr/>
          <p:nvPr/>
        </p:nvSpPr>
        <p:spPr>
          <a:xfrm>
            <a:off x="533520" y="0"/>
            <a:ext cx="7848360" cy="7770600"/>
          </a:xfrm>
          <a:prstGeom prst="rect">
            <a:avLst/>
          </a:prstGeom>
        </p:spPr>
        <p:txBody>
          <a:bodyPr lIns="90000" tIns="45000" rIns="90000" bIns="45000"/>
          <a:lstStyle/>
          <a:p>
            <a:pPr>
              <a:lnSpc>
                <a:spcPct val="100000"/>
              </a:lnSpc>
            </a:pPr>
            <a:r>
              <a:rPr lang="en-IN">
                <a:solidFill>
                  <a:srgbClr val="000000"/>
                </a:solidFill>
                <a:latin typeface="Calibri"/>
              </a:rPr>
              <a:t>The sequences of tests in POST are as given below.</a:t>
            </a:r>
            <a:endParaRPr/>
          </a:p>
          <a:p>
            <a:pPr>
              <a:lnSpc>
                <a:spcPct val="100000"/>
              </a:lnSpc>
              <a:buFont typeface="StarSymbol"/>
              <a:buAutoNum type="arabicPeriod"/>
            </a:pPr>
            <a:r>
              <a:rPr lang="en-IN">
                <a:solidFill>
                  <a:srgbClr val="000000"/>
                </a:solidFill>
                <a:latin typeface="Calibri"/>
              </a:rPr>
              <a:t>Determine density and type of SIMMs</a:t>
            </a:r>
            <a:endParaRPr/>
          </a:p>
          <a:p>
            <a:pPr>
              <a:lnSpc>
                <a:spcPct val="100000"/>
              </a:lnSpc>
              <a:buFont typeface="StarSymbol"/>
              <a:buAutoNum type="arabicPeriod"/>
            </a:pPr>
            <a:r>
              <a:rPr lang="en-IN">
                <a:solidFill>
                  <a:srgbClr val="000000"/>
                </a:solidFill>
                <a:latin typeface="Calibri"/>
              </a:rPr>
              <a:t>Shadow system BIOS(System BIOS on the flash is copied to main memory)</a:t>
            </a:r>
            <a:endParaRPr/>
          </a:p>
          <a:p>
            <a:pPr>
              <a:lnSpc>
                <a:spcPct val="100000"/>
              </a:lnSpc>
              <a:buFont typeface="StarSymbol"/>
              <a:buAutoNum type="arabicPeriod"/>
            </a:pPr>
            <a:r>
              <a:rPr lang="en-IN">
                <a:solidFill>
                  <a:srgbClr val="000000"/>
                </a:solidFill>
                <a:latin typeface="Calibri"/>
              </a:rPr>
              <a:t>Initialize interrupt controllers and chip sets </a:t>
            </a:r>
            <a:endParaRPr/>
          </a:p>
          <a:p>
            <a:pPr>
              <a:lnSpc>
                <a:spcPct val="100000"/>
              </a:lnSpc>
              <a:buFont typeface="Calibri"/>
              <a:buAutoNum type="arabicPeriod"/>
            </a:pPr>
            <a:r>
              <a:rPr lang="en-IN">
                <a:solidFill>
                  <a:srgbClr val="000000"/>
                </a:solidFill>
                <a:latin typeface="Calibri"/>
              </a:rPr>
              <a:t>CPU test </a:t>
            </a:r>
            <a:endParaRPr/>
          </a:p>
          <a:p>
            <a:pPr>
              <a:lnSpc>
                <a:spcPct val="100000"/>
              </a:lnSpc>
              <a:buFont typeface="Calibri"/>
              <a:buAutoNum type="arabicPeriod"/>
            </a:pPr>
            <a:r>
              <a:rPr lang="en-IN">
                <a:solidFill>
                  <a:srgbClr val="000000"/>
                </a:solidFill>
                <a:latin typeface="Calibri"/>
              </a:rPr>
              <a:t>Size L2 cache</a:t>
            </a:r>
            <a:endParaRPr/>
          </a:p>
          <a:p>
            <a:pPr>
              <a:lnSpc>
                <a:spcPct val="100000"/>
              </a:lnSpc>
              <a:buFont typeface="Calibri"/>
              <a:buAutoNum type="arabicPeriod"/>
            </a:pPr>
            <a:r>
              <a:rPr lang="en-IN">
                <a:solidFill>
                  <a:srgbClr val="000000"/>
                </a:solidFill>
                <a:latin typeface="Calibri"/>
              </a:rPr>
              <a:t>Test CMOS</a:t>
            </a:r>
            <a:endParaRPr/>
          </a:p>
          <a:p>
            <a:pPr>
              <a:lnSpc>
                <a:spcPct val="100000"/>
              </a:lnSpc>
              <a:buFont typeface="Calibri"/>
              <a:buAutoNum type="arabicPeriod"/>
            </a:pPr>
            <a:r>
              <a:rPr lang="en-IN">
                <a:solidFill>
                  <a:srgbClr val="000000"/>
                </a:solidFill>
                <a:latin typeface="Calibri"/>
              </a:rPr>
              <a:t>Test and initialize CMOS</a:t>
            </a:r>
            <a:endParaRPr/>
          </a:p>
          <a:p>
            <a:pPr>
              <a:lnSpc>
                <a:spcPct val="100000"/>
              </a:lnSpc>
              <a:buFont typeface="Calibri"/>
              <a:buAutoNum type="arabicPeriod"/>
            </a:pPr>
            <a:r>
              <a:rPr lang="en-IN">
                <a:solidFill>
                  <a:srgbClr val="000000"/>
                </a:solidFill>
                <a:latin typeface="Calibri"/>
              </a:rPr>
              <a:t>Test DMA</a:t>
            </a:r>
            <a:endParaRPr/>
          </a:p>
          <a:p>
            <a:pPr>
              <a:lnSpc>
                <a:spcPct val="100000"/>
              </a:lnSpc>
              <a:buFont typeface="Calibri"/>
              <a:buAutoNum type="arabicPeriod"/>
            </a:pPr>
            <a:r>
              <a:rPr lang="en-IN">
                <a:solidFill>
                  <a:srgbClr val="000000"/>
                </a:solidFill>
                <a:latin typeface="Calibri"/>
              </a:rPr>
              <a:t>Verify if refresh is running</a:t>
            </a:r>
            <a:endParaRPr/>
          </a:p>
          <a:p>
            <a:pPr>
              <a:lnSpc>
                <a:spcPct val="100000"/>
              </a:lnSpc>
              <a:buFont typeface="Calibri"/>
              <a:buAutoNum type="arabicPeriod"/>
            </a:pPr>
            <a:r>
              <a:rPr lang="en-IN">
                <a:solidFill>
                  <a:srgbClr val="000000"/>
                </a:solidFill>
                <a:latin typeface="Calibri"/>
              </a:rPr>
              <a:t>Test base 64K of memory</a:t>
            </a:r>
            <a:endParaRPr/>
          </a:p>
          <a:p>
            <a:pPr>
              <a:lnSpc>
                <a:spcPct val="100000"/>
              </a:lnSpc>
              <a:buFont typeface="Calibri"/>
              <a:buAutoNum type="arabicPeriod"/>
            </a:pPr>
            <a:r>
              <a:rPr lang="en-IN">
                <a:solidFill>
                  <a:srgbClr val="000000"/>
                </a:solidFill>
                <a:latin typeface="Calibri"/>
              </a:rPr>
              <a:t>Determine total memory size</a:t>
            </a:r>
            <a:endParaRPr/>
          </a:p>
          <a:p>
            <a:pPr>
              <a:lnSpc>
                <a:spcPct val="100000"/>
              </a:lnSpc>
              <a:buFont typeface="Calibri"/>
              <a:buAutoNum type="arabicPeriod"/>
            </a:pPr>
            <a:r>
              <a:rPr lang="en-IN">
                <a:solidFill>
                  <a:srgbClr val="000000"/>
                </a:solidFill>
                <a:latin typeface="Calibri"/>
              </a:rPr>
              <a:t>Initialize keyboard controller</a:t>
            </a:r>
            <a:endParaRPr/>
          </a:p>
          <a:p>
            <a:pPr>
              <a:lnSpc>
                <a:spcPct val="100000"/>
              </a:lnSpc>
              <a:buFont typeface="Calibri"/>
              <a:buAutoNum type="arabicPeriod"/>
            </a:pPr>
            <a:r>
              <a:rPr lang="en-IN">
                <a:solidFill>
                  <a:srgbClr val="000000"/>
                </a:solidFill>
                <a:latin typeface="Calibri"/>
              </a:rPr>
              <a:t>Detect presence of external Video controllers</a:t>
            </a:r>
            <a:endParaRPr/>
          </a:p>
          <a:p>
            <a:pPr>
              <a:lnSpc>
                <a:spcPct val="100000"/>
              </a:lnSpc>
              <a:buFont typeface="Calibri"/>
              <a:buAutoNum type="arabicPeriod"/>
            </a:pPr>
            <a:r>
              <a:rPr lang="en-IN">
                <a:solidFill>
                  <a:srgbClr val="000000"/>
                </a:solidFill>
                <a:latin typeface="Calibri"/>
              </a:rPr>
              <a:t>Configure PCI video, set monitor refresh rates and size video memory</a:t>
            </a:r>
            <a:endParaRPr/>
          </a:p>
          <a:p>
            <a:pPr>
              <a:lnSpc>
                <a:spcPct val="100000"/>
              </a:lnSpc>
              <a:buFont typeface="Calibri"/>
              <a:buAutoNum type="arabicPeriod"/>
            </a:pPr>
            <a:r>
              <a:rPr lang="en-IN">
                <a:solidFill>
                  <a:srgbClr val="000000"/>
                </a:solidFill>
                <a:latin typeface="Calibri"/>
              </a:rPr>
              <a:t>Display banner </a:t>
            </a:r>
            <a:endParaRPr/>
          </a:p>
          <a:p>
            <a:pPr>
              <a:lnSpc>
                <a:spcPct val="100000"/>
              </a:lnSpc>
              <a:buFont typeface="Calibri"/>
              <a:buAutoNum type="arabicPeriod"/>
            </a:pPr>
            <a:r>
              <a:rPr lang="en-IN">
                <a:solidFill>
                  <a:srgbClr val="000000"/>
                </a:solidFill>
                <a:latin typeface="Calibri"/>
              </a:rPr>
              <a:t>Reset keyboard</a:t>
            </a:r>
            <a:endParaRPr/>
          </a:p>
          <a:p>
            <a:pPr>
              <a:lnSpc>
                <a:spcPct val="100000"/>
              </a:lnSpc>
              <a:buFont typeface="Calibri"/>
              <a:buAutoNum type="arabicPeriod"/>
            </a:pPr>
            <a:r>
              <a:rPr lang="en-IN">
                <a:solidFill>
                  <a:srgbClr val="000000"/>
                </a:solidFill>
                <a:latin typeface="Calibri"/>
              </a:rPr>
              <a:t>Test memory above 64 K, base and extended</a:t>
            </a:r>
            <a:endParaRPr/>
          </a:p>
          <a:p>
            <a:pPr>
              <a:lnSpc>
                <a:spcPct val="100000"/>
              </a:lnSpc>
              <a:buFont typeface="Calibri"/>
              <a:buAutoNum type="arabicPeriod"/>
            </a:pPr>
            <a:r>
              <a:rPr lang="en-IN">
                <a:solidFill>
                  <a:srgbClr val="000000"/>
                </a:solidFill>
                <a:latin typeface="Calibri"/>
              </a:rPr>
              <a:t>Flush and enable L2 cache</a:t>
            </a:r>
            <a:endParaRPr/>
          </a:p>
          <a:p>
            <a:pPr>
              <a:lnSpc>
                <a:spcPct val="100000"/>
              </a:lnSpc>
              <a:buFont typeface="Calibri"/>
              <a:buAutoNum type="arabicPeriod"/>
            </a:pPr>
            <a:r>
              <a:rPr lang="en-IN">
                <a:solidFill>
                  <a:srgbClr val="000000"/>
                </a:solidFill>
                <a:latin typeface="Calibri"/>
              </a:rPr>
              <a:t>Initialize serial and parallel port controllers</a:t>
            </a:r>
            <a:endParaRPr/>
          </a:p>
          <a:p>
            <a:pPr>
              <a:lnSpc>
                <a:spcPct val="100000"/>
              </a:lnSpc>
              <a:buFont typeface="Calibri"/>
              <a:buAutoNum type="arabicPeriod"/>
            </a:pPr>
            <a:r>
              <a:rPr lang="en-IN">
                <a:solidFill>
                  <a:srgbClr val="000000"/>
                </a:solidFill>
                <a:latin typeface="Calibri"/>
              </a:rPr>
              <a:t>Initialize floppy controller and seek for floppy drives specified in the CMOS</a:t>
            </a:r>
            <a:endParaRPr/>
          </a:p>
          <a:p>
            <a:pPr>
              <a:lnSpc>
                <a:spcPct val="100000"/>
              </a:lnSpc>
              <a:buFont typeface="Calibri"/>
              <a:buAutoNum type="arabicPeriod"/>
            </a:pPr>
            <a:r>
              <a:rPr lang="en-IN">
                <a:solidFill>
                  <a:srgbClr val="000000"/>
                </a:solidFill>
                <a:latin typeface="Calibri"/>
              </a:rPr>
              <a:t>Reset mouse</a:t>
            </a:r>
            <a:endParaRPr/>
          </a:p>
          <a:p>
            <a:pPr>
              <a:lnSpc>
                <a:spcPct val="100000"/>
              </a:lnSpc>
              <a:buFont typeface="Calibri"/>
              <a:buAutoNum type="arabicPeriod"/>
            </a:pPr>
            <a:r>
              <a:rPr lang="en-IN">
                <a:solidFill>
                  <a:srgbClr val="000000"/>
                </a:solidFill>
                <a:latin typeface="Calibri"/>
              </a:rPr>
              <a:t>Initialize hard disk subsystem. Determine type and size of IDE drives </a:t>
            </a:r>
            <a:endParaRPr/>
          </a:p>
          <a:p>
            <a:pPr>
              <a:lnSpc>
                <a:spcPct val="100000"/>
              </a:lnSpc>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ustomShape 1"/>
          <p:cNvSpPr/>
          <p:nvPr/>
        </p:nvSpPr>
        <p:spPr>
          <a:xfrm>
            <a:off x="533520" y="457200"/>
            <a:ext cx="8152920" cy="913320"/>
          </a:xfrm>
          <a:prstGeom prst="rect">
            <a:avLst/>
          </a:prstGeom>
        </p:spPr>
        <p:txBody>
          <a:bodyPr lIns="90000" tIns="45000" rIns="90000" bIns="45000"/>
          <a:lstStyle/>
          <a:p>
            <a:pPr>
              <a:lnSpc>
                <a:spcPct val="100000"/>
              </a:lnSpc>
            </a:pPr>
            <a:r>
              <a:rPr lang="en-IN">
                <a:solidFill>
                  <a:srgbClr val="000000"/>
                </a:solidFill>
                <a:latin typeface="Calibri"/>
              </a:rPr>
              <a:t>23.Run plug and play code</a:t>
            </a:r>
            <a:endParaRPr/>
          </a:p>
          <a:p>
            <a:pPr>
              <a:lnSpc>
                <a:spcPct val="100000"/>
              </a:lnSpc>
            </a:pPr>
            <a:r>
              <a:rPr lang="en-IN">
                <a:solidFill>
                  <a:srgbClr val="000000"/>
                </a:solidFill>
                <a:latin typeface="Calibri"/>
              </a:rPr>
              <a:t>24. Beep signifying end of POST</a:t>
            </a:r>
            <a:endParaRPr/>
          </a:p>
          <a:p>
            <a:pPr>
              <a:lnSpc>
                <a:spcPct val="100000"/>
              </a:lnSpc>
            </a:pPr>
            <a:r>
              <a:rPr lang="en-IN">
                <a:solidFill>
                  <a:srgbClr val="000000"/>
                </a:solidFill>
                <a:latin typeface="Calibri"/>
              </a:rPr>
              <a:t>25. Boot to OS on bootable media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CustomShape 1"/>
          <p:cNvSpPr/>
          <p:nvPr/>
        </p:nvSpPr>
        <p:spPr>
          <a:xfrm>
            <a:off x="533520" y="304920"/>
            <a:ext cx="8610120" cy="5027400"/>
          </a:xfrm>
          <a:prstGeom prst="rect">
            <a:avLst/>
          </a:prstGeom>
        </p:spPr>
        <p:txBody>
          <a:bodyPr lIns="90000" tIns="45000" rIns="90000" bIns="45000"/>
          <a:lstStyle/>
          <a:p>
            <a:pPr>
              <a:lnSpc>
                <a:spcPct val="100000"/>
              </a:lnSpc>
            </a:pPr>
            <a:endParaRPr/>
          </a:p>
          <a:p>
            <a:pPr>
              <a:lnSpc>
                <a:spcPct val="100000"/>
              </a:lnSpc>
            </a:pPr>
            <a:r>
              <a:rPr lang="en-IN" b="1">
                <a:solidFill>
                  <a:srgbClr val="000000"/>
                </a:solidFill>
                <a:latin typeface="Calibri"/>
              </a:rPr>
              <a:t>Beep Codes</a:t>
            </a:r>
            <a:endParaRPr/>
          </a:p>
          <a:p>
            <a:pPr>
              <a:lnSpc>
                <a:spcPct val="100000"/>
              </a:lnSpc>
            </a:pPr>
            <a:r>
              <a:rPr lang="en-IN">
                <a:solidFill>
                  <a:srgbClr val="000000"/>
                </a:solidFill>
                <a:latin typeface="Calibri"/>
              </a:rPr>
              <a:t>For IBM PCs</a:t>
            </a:r>
            <a:endParaRPr/>
          </a:p>
          <a:p>
            <a:pPr>
              <a:lnSpc>
                <a:spcPct val="100000"/>
              </a:lnSpc>
            </a:pPr>
            <a:endParaRPr/>
          </a:p>
          <a:p>
            <a:pPr>
              <a:lnSpc>
                <a:spcPct val="100000"/>
              </a:lnSpc>
            </a:pPr>
            <a:r>
              <a:rPr lang="en-IN" b="1">
                <a:solidFill>
                  <a:srgbClr val="000000"/>
                </a:solidFill>
                <a:latin typeface="Calibri"/>
              </a:rPr>
              <a:t>Beep Code 	  		Description 	</a:t>
            </a:r>
            <a:endParaRPr/>
          </a:p>
          <a:p>
            <a:pPr>
              <a:lnSpc>
                <a:spcPct val="100000"/>
              </a:lnSpc>
            </a:pPr>
            <a:r>
              <a:rPr lang="en-IN">
                <a:solidFill>
                  <a:srgbClr val="000000"/>
                </a:solidFill>
                <a:latin typeface="Calibri"/>
              </a:rPr>
              <a:t>No Beeps 			No Power, Loose Card, or Short. 	</a:t>
            </a:r>
            <a:endParaRPr/>
          </a:p>
          <a:p>
            <a:pPr>
              <a:lnSpc>
                <a:spcPct val="100000"/>
              </a:lnSpc>
            </a:pPr>
            <a:r>
              <a:rPr lang="en-IN">
                <a:solidFill>
                  <a:srgbClr val="000000"/>
                </a:solidFill>
                <a:latin typeface="Calibri"/>
              </a:rPr>
              <a:t>1 Short Beep 			Normal POST, computer is ok. 	</a:t>
            </a:r>
            <a:endParaRPr/>
          </a:p>
          <a:p>
            <a:pPr>
              <a:lnSpc>
                <a:spcPct val="100000"/>
              </a:lnSpc>
            </a:pPr>
            <a:r>
              <a:rPr lang="en-IN">
                <a:solidFill>
                  <a:srgbClr val="000000"/>
                </a:solidFill>
                <a:latin typeface="Calibri"/>
              </a:rPr>
              <a:t>2 Short Beep 			POST error, review screen for error code. </a:t>
            </a:r>
            <a:endParaRPr/>
          </a:p>
          <a:p>
            <a:pPr>
              <a:lnSpc>
                <a:spcPct val="100000"/>
              </a:lnSpc>
            </a:pPr>
            <a:r>
              <a:rPr lang="en-IN">
                <a:solidFill>
                  <a:srgbClr val="000000"/>
                </a:solidFill>
                <a:latin typeface="Calibri"/>
              </a:rPr>
              <a:t>Continuous Beep 			No Power, Loose Card, or Short. 	</a:t>
            </a:r>
            <a:endParaRPr/>
          </a:p>
          <a:p>
            <a:pPr>
              <a:lnSpc>
                <a:spcPct val="100000"/>
              </a:lnSpc>
            </a:pPr>
            <a:r>
              <a:rPr lang="en-IN">
                <a:solidFill>
                  <a:srgbClr val="000000"/>
                </a:solidFill>
                <a:latin typeface="Calibri"/>
              </a:rPr>
              <a:t>Repeating Short Beep 		No Power, Loose Card, or Short. 	</a:t>
            </a:r>
            <a:endParaRPr/>
          </a:p>
          <a:p>
            <a:pPr>
              <a:lnSpc>
                <a:spcPct val="100000"/>
              </a:lnSpc>
            </a:pPr>
            <a:r>
              <a:rPr lang="en-IN">
                <a:solidFill>
                  <a:srgbClr val="000000"/>
                </a:solidFill>
                <a:latin typeface="Calibri"/>
              </a:rPr>
              <a:t>One Long and one Short Beep 	Motherboard issue. 	</a:t>
            </a:r>
            <a:endParaRPr/>
          </a:p>
          <a:p>
            <a:pPr>
              <a:lnSpc>
                <a:spcPct val="100000"/>
              </a:lnSpc>
            </a:pPr>
            <a:r>
              <a:rPr lang="en-IN">
                <a:solidFill>
                  <a:srgbClr val="000000"/>
                </a:solidFill>
                <a:latin typeface="Calibri"/>
              </a:rPr>
              <a:t>One Long and Two Short Beeps 	Video (Mono/CGA Display Circuitry) issue	</a:t>
            </a:r>
            <a:endParaRPr/>
          </a:p>
          <a:p>
            <a:pPr>
              <a:lnSpc>
                <a:spcPct val="100000"/>
              </a:lnSpc>
            </a:pPr>
            <a:r>
              <a:rPr lang="en-IN">
                <a:solidFill>
                  <a:srgbClr val="000000"/>
                </a:solidFill>
                <a:latin typeface="Calibri"/>
              </a:rPr>
              <a:t>One Long and Three Short Beeps. 	Video (EGA) Display Circuitry. 	</a:t>
            </a:r>
            <a:endParaRPr/>
          </a:p>
          <a:p>
            <a:pPr>
              <a:lnSpc>
                <a:spcPct val="100000"/>
              </a:lnSpc>
            </a:pPr>
            <a:r>
              <a:rPr lang="en-IN">
                <a:solidFill>
                  <a:srgbClr val="000000"/>
                </a:solidFill>
                <a:latin typeface="Calibri"/>
              </a:rPr>
              <a:t>Three Long Beeps 			Keyboard or Keyboard card error. 	</a:t>
            </a:r>
            <a:endParaRPr/>
          </a:p>
          <a:p>
            <a:pPr>
              <a:lnSpc>
                <a:spcPct val="100000"/>
              </a:lnSpc>
            </a:pPr>
            <a:r>
              <a:rPr lang="en-IN">
                <a:solidFill>
                  <a:srgbClr val="000000"/>
                </a:solidFill>
                <a:latin typeface="Calibri"/>
              </a:rPr>
              <a:t>One Beep, Blank or Incorrect Display 	Video Display Circuitry. 	</a:t>
            </a:r>
            <a:endParaRPr/>
          </a:p>
          <a:p>
            <a:pPr>
              <a:lnSpc>
                <a:spcPct val="100000"/>
              </a:lnSpc>
            </a:pPr>
            <a:r>
              <a:rPr lang="en-IN" b="1">
                <a:solidFill>
                  <a:srgbClr val="000000"/>
                </a:solidFill>
                <a:latin typeface="Calibri"/>
              </a:rPr>
              <a:t> </a:t>
            </a:r>
            <a:endParaRPr/>
          </a:p>
          <a:p>
            <a:pPr>
              <a:lnSpc>
                <a:spcPct val="100000"/>
              </a:lnSpc>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ustomShape 1"/>
          <p:cNvSpPr/>
          <p:nvPr/>
        </p:nvSpPr>
        <p:spPr>
          <a:xfrm>
            <a:off x="762120" y="838080"/>
            <a:ext cx="7543440" cy="5028120"/>
          </a:xfrm>
          <a:prstGeom prst="rect">
            <a:avLst/>
          </a:prstGeom>
        </p:spPr>
        <p:txBody>
          <a:bodyPr lIns="90000" tIns="45000" rIns="90000" bIns="45000"/>
          <a:lstStyle/>
          <a:p>
            <a:pPr>
              <a:lnSpc>
                <a:spcPct val="100000"/>
              </a:lnSpc>
            </a:pPr>
            <a:endParaRPr/>
          </a:p>
          <a:p>
            <a:pPr>
              <a:lnSpc>
                <a:spcPct val="100000"/>
              </a:lnSpc>
            </a:pPr>
            <a:r>
              <a:rPr lang="en-IN">
                <a:solidFill>
                  <a:srgbClr val="000000"/>
                </a:solidFill>
                <a:latin typeface="Calibri"/>
              </a:rPr>
              <a:t>For AMIBIOS </a:t>
            </a:r>
            <a:endParaRPr/>
          </a:p>
          <a:p>
            <a:pPr>
              <a:lnSpc>
                <a:spcPct val="100000"/>
              </a:lnSpc>
            </a:pPr>
            <a:r>
              <a:rPr lang="en-IN" b="1">
                <a:solidFill>
                  <a:srgbClr val="000000"/>
                </a:solidFill>
                <a:latin typeface="Calibri"/>
              </a:rPr>
              <a:t>Beep Code 	Descriptions 	</a:t>
            </a:r>
            <a:endParaRPr/>
          </a:p>
          <a:p>
            <a:pPr>
              <a:lnSpc>
                <a:spcPct val="100000"/>
              </a:lnSpc>
            </a:pPr>
            <a:r>
              <a:rPr lang="en-IN">
                <a:solidFill>
                  <a:srgbClr val="000000"/>
                </a:solidFill>
                <a:latin typeface="Calibri"/>
              </a:rPr>
              <a:t>1 short 		DRAM refresh failure 	</a:t>
            </a:r>
            <a:endParaRPr/>
          </a:p>
          <a:p>
            <a:pPr>
              <a:lnSpc>
                <a:spcPct val="100000"/>
              </a:lnSpc>
            </a:pPr>
            <a:r>
              <a:rPr lang="en-IN">
                <a:solidFill>
                  <a:srgbClr val="000000"/>
                </a:solidFill>
                <a:latin typeface="Calibri"/>
              </a:rPr>
              <a:t>2 short 		Parity circuit failure 	</a:t>
            </a:r>
            <a:endParaRPr/>
          </a:p>
          <a:p>
            <a:pPr>
              <a:lnSpc>
                <a:spcPct val="100000"/>
              </a:lnSpc>
            </a:pPr>
            <a:r>
              <a:rPr lang="en-IN">
                <a:solidFill>
                  <a:srgbClr val="000000"/>
                </a:solidFill>
                <a:latin typeface="Calibri"/>
              </a:rPr>
              <a:t>3 short 		Base 64K RAM failure 	</a:t>
            </a:r>
            <a:endParaRPr/>
          </a:p>
          <a:p>
            <a:pPr>
              <a:lnSpc>
                <a:spcPct val="100000"/>
              </a:lnSpc>
            </a:pPr>
            <a:r>
              <a:rPr lang="en-IN">
                <a:solidFill>
                  <a:srgbClr val="000000"/>
                </a:solidFill>
                <a:latin typeface="Calibri"/>
              </a:rPr>
              <a:t>4 short 		System timer failure 	</a:t>
            </a:r>
            <a:endParaRPr/>
          </a:p>
          <a:p>
            <a:pPr>
              <a:lnSpc>
                <a:spcPct val="100000"/>
              </a:lnSpc>
            </a:pPr>
            <a:r>
              <a:rPr lang="en-IN">
                <a:solidFill>
                  <a:srgbClr val="000000"/>
                </a:solidFill>
                <a:latin typeface="Calibri"/>
              </a:rPr>
              <a:t>5 short 		Process failure 	</a:t>
            </a:r>
            <a:endParaRPr/>
          </a:p>
          <a:p>
            <a:pPr>
              <a:lnSpc>
                <a:spcPct val="100000"/>
              </a:lnSpc>
            </a:pPr>
            <a:r>
              <a:rPr lang="en-IN">
                <a:solidFill>
                  <a:srgbClr val="000000"/>
                </a:solidFill>
                <a:latin typeface="Calibri"/>
              </a:rPr>
              <a:t>6 short 		Keyboard controller Gate A20 error 	</a:t>
            </a:r>
            <a:endParaRPr/>
          </a:p>
          <a:p>
            <a:pPr>
              <a:lnSpc>
                <a:spcPct val="100000"/>
              </a:lnSpc>
            </a:pPr>
            <a:r>
              <a:rPr lang="en-IN">
                <a:solidFill>
                  <a:srgbClr val="000000"/>
                </a:solidFill>
                <a:latin typeface="Calibri"/>
              </a:rPr>
              <a:t>1 long, 3 short 	Conventional/Extended memory failure 	</a:t>
            </a:r>
            <a:endParaRPr/>
          </a:p>
          <a:p>
            <a:pPr>
              <a:lnSpc>
                <a:spcPct val="100000"/>
              </a:lnSpc>
            </a:pPr>
            <a:r>
              <a:rPr lang="en-IN">
                <a:solidFill>
                  <a:srgbClr val="000000"/>
                </a:solidFill>
                <a:latin typeface="Calibri"/>
              </a:rPr>
              <a:t>1 long, 8 short 	Display/Retrace test failed 	</a:t>
            </a:r>
            <a:endParaRPr/>
          </a:p>
          <a:p>
            <a:pPr>
              <a:lnSpc>
                <a:spcPct val="100000"/>
              </a:lnSpc>
            </a:pPr>
            <a:r>
              <a:rPr lang="en-IN">
                <a:solidFill>
                  <a:srgbClr val="000000"/>
                </a:solidFill>
                <a:latin typeface="Calibri"/>
              </a:rPr>
              <a:t>two-tone siren 	Low CPU Fan speed, Voltage Level issue </a:t>
            </a:r>
            <a:endParaRPr/>
          </a:p>
          <a:p>
            <a:pPr>
              <a:lnSpc>
                <a:spcPct val="100000"/>
              </a:lnSpc>
            </a:pPr>
            <a:endParaRPr/>
          </a:p>
          <a:p>
            <a:pPr>
              <a:lnSpc>
                <a:spcPct val="100000"/>
              </a:lnSpc>
            </a:pPr>
            <a:endParaRPr/>
          </a:p>
          <a:p>
            <a:pPr>
              <a:lnSpc>
                <a:spcPct val="100000"/>
              </a:lnSpc>
            </a:pPr>
            <a:r>
              <a:rPr lang="en-IN" b="1">
                <a:solidFill>
                  <a:srgbClr val="000000"/>
                </a:solidFill>
                <a:latin typeface="Calibri"/>
              </a:rPr>
              <a:t>Visual Display Codes :</a:t>
            </a:r>
            <a:endParaRPr/>
          </a:p>
          <a:p>
            <a:pPr>
              <a:lnSpc>
                <a:spcPct val="100000"/>
              </a:lnSpc>
            </a:pPr>
            <a:r>
              <a:rPr lang="en-IN">
                <a:solidFill>
                  <a:srgbClr val="000000"/>
                </a:solidFill>
                <a:latin typeface="Calibri"/>
              </a:rPr>
              <a:t>The POST display some codes on the monitor, that codes called as visual diplay codes.	</a:t>
            </a:r>
            <a:endParaRPr/>
          </a:p>
          <a:p>
            <a:pPr>
              <a:lnSpc>
                <a:spcPct val="100000"/>
              </a:lnSpc>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CustomShape 1"/>
          <p:cNvSpPr/>
          <p:nvPr/>
        </p:nvSpPr>
        <p:spPr>
          <a:xfrm>
            <a:off x="380880" y="228600"/>
            <a:ext cx="8305560" cy="3382200"/>
          </a:xfrm>
          <a:prstGeom prst="rect">
            <a:avLst/>
          </a:prstGeom>
        </p:spPr>
        <p:txBody>
          <a:bodyPr lIns="90000" tIns="45000" rIns="90000" bIns="45000"/>
          <a:lstStyle/>
          <a:p>
            <a:pPr>
              <a:lnSpc>
                <a:spcPct val="100000"/>
              </a:lnSpc>
            </a:pPr>
            <a:r>
              <a:rPr lang="en-IN" sz="2400" b="1">
                <a:solidFill>
                  <a:srgbClr val="000000"/>
                </a:solidFill>
                <a:latin typeface="Times New Roman"/>
              </a:rPr>
              <a:t>Preventive Maintenance of Peripheral of PC :</a:t>
            </a:r>
            <a:endParaRPr/>
          </a:p>
          <a:p>
            <a:pPr>
              <a:lnSpc>
                <a:spcPct val="100000"/>
              </a:lnSpc>
            </a:pPr>
            <a:endParaRPr/>
          </a:p>
          <a:p>
            <a:pPr>
              <a:lnSpc>
                <a:spcPct val="100000"/>
              </a:lnSpc>
            </a:pPr>
            <a:r>
              <a:rPr lang="en-IN" sz="2400" b="1">
                <a:solidFill>
                  <a:srgbClr val="000000"/>
                </a:solidFill>
                <a:latin typeface="Times New Roman"/>
              </a:rPr>
              <a:t>Two Type of Maintenance Active and Passive It describes several procedures to clean and lubricate all the major components, cleaning all boards, connectors, contacts etc. It also describes similar procedures for different peripheral devices such as HDD, FDD, keyboard, printer, monitor etc. It includes performing backups, antivirus and antispyware scans.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CustomShape 1"/>
          <p:cNvSpPr/>
          <p:nvPr/>
        </p:nvSpPr>
        <p:spPr>
          <a:xfrm>
            <a:off x="609480" y="152280"/>
            <a:ext cx="8534160" cy="6674040"/>
          </a:xfrm>
          <a:prstGeom prst="rect">
            <a:avLst/>
          </a:prstGeom>
        </p:spPr>
        <p:txBody>
          <a:bodyPr lIns="90000" tIns="45000" rIns="90000" bIns="45000"/>
          <a:lstStyle/>
          <a:p>
            <a:pPr>
              <a:lnSpc>
                <a:spcPct val="100000"/>
              </a:lnSpc>
            </a:pPr>
            <a:r>
              <a:rPr lang="en-IN" sz="2400" b="1">
                <a:solidFill>
                  <a:srgbClr val="000000"/>
                </a:solidFill>
                <a:latin typeface="Times New Roman"/>
              </a:rPr>
              <a:t>Active preventive maintenance includes </a:t>
            </a:r>
            <a:endParaRPr/>
          </a:p>
          <a:p>
            <a:pPr>
              <a:lnSpc>
                <a:spcPct val="100000"/>
              </a:lnSpc>
              <a:buFont typeface="StarSymbol"/>
              <a:buAutoNum type="romanLcParenR"/>
            </a:pPr>
            <a:r>
              <a:rPr lang="en-IN" sz="2400" b="1">
                <a:solidFill>
                  <a:srgbClr val="000000"/>
                </a:solidFill>
                <a:latin typeface="Times New Roman"/>
              </a:rPr>
              <a:t>Regular cleaning of the system using cleaning tools &amp; cleaning solutions </a:t>
            </a:r>
            <a:endParaRPr/>
          </a:p>
          <a:p>
            <a:pPr>
              <a:lnSpc>
                <a:spcPct val="100000"/>
              </a:lnSpc>
              <a:buFont typeface="StarSymbol"/>
              <a:buAutoNum type="romanLcParenR"/>
            </a:pPr>
            <a:r>
              <a:rPr lang="en-IN" sz="2400" b="1">
                <a:solidFill>
                  <a:srgbClr val="000000"/>
                </a:solidFill>
                <a:latin typeface="Times New Roman"/>
              </a:rPr>
              <a:t> Preventive maintenance of the system, which are either weekly or monthly. </a:t>
            </a:r>
            <a:endParaRPr/>
          </a:p>
          <a:p>
            <a:pPr>
              <a:lnSpc>
                <a:spcPct val="100000"/>
              </a:lnSpc>
            </a:pPr>
            <a:r>
              <a:rPr lang="en-IN" sz="2400" b="1">
                <a:solidFill>
                  <a:srgbClr val="000000"/>
                </a:solidFill>
                <a:latin typeface="Times New Roman"/>
              </a:rPr>
              <a:t>Weekly maintenance includes </a:t>
            </a:r>
            <a:endParaRPr/>
          </a:p>
          <a:p>
            <a:pPr>
              <a:lnSpc>
                <a:spcPct val="100000"/>
              </a:lnSpc>
              <a:buFont typeface="Arial"/>
              <a:buChar char="•"/>
            </a:pPr>
            <a:r>
              <a:rPr lang="en-IN" sz="2400">
                <a:solidFill>
                  <a:srgbClr val="000000"/>
                </a:solidFill>
                <a:latin typeface="Times New Roman"/>
              </a:rPr>
              <a:t>Backup of important data </a:t>
            </a:r>
            <a:endParaRPr/>
          </a:p>
          <a:p>
            <a:pPr>
              <a:lnSpc>
                <a:spcPct val="100000"/>
              </a:lnSpc>
              <a:buFont typeface="Arial"/>
              <a:buChar char="•"/>
            </a:pPr>
            <a:r>
              <a:rPr lang="en-IN" sz="2400">
                <a:solidFill>
                  <a:srgbClr val="000000"/>
                </a:solidFill>
                <a:latin typeface="Times New Roman"/>
              </a:rPr>
              <a:t>Deleting temporary files </a:t>
            </a:r>
            <a:endParaRPr/>
          </a:p>
          <a:p>
            <a:pPr>
              <a:lnSpc>
                <a:spcPct val="100000"/>
              </a:lnSpc>
              <a:buFont typeface="Arial"/>
              <a:buChar char="•"/>
            </a:pPr>
            <a:r>
              <a:rPr lang="en-IN" sz="2400">
                <a:solidFill>
                  <a:srgbClr val="000000"/>
                </a:solidFill>
                <a:latin typeface="Times New Roman"/>
              </a:rPr>
              <a:t>Empty recycle bin </a:t>
            </a:r>
            <a:endParaRPr/>
          </a:p>
          <a:p>
            <a:pPr>
              <a:lnSpc>
                <a:spcPct val="100000"/>
              </a:lnSpc>
              <a:buFont typeface="Arial"/>
              <a:buChar char="•"/>
            </a:pPr>
            <a:r>
              <a:rPr lang="en-IN" sz="2400">
                <a:solidFill>
                  <a:srgbClr val="000000"/>
                </a:solidFill>
                <a:latin typeface="Times New Roman"/>
              </a:rPr>
              <a:t>Check for antivirus software updates </a:t>
            </a:r>
            <a:endParaRPr/>
          </a:p>
          <a:p>
            <a:pPr>
              <a:lnSpc>
                <a:spcPct val="100000"/>
              </a:lnSpc>
              <a:buFont typeface="Arial"/>
              <a:buChar char="•"/>
            </a:pPr>
            <a:r>
              <a:rPr lang="en-IN" sz="2400">
                <a:solidFill>
                  <a:srgbClr val="000000"/>
                </a:solidFill>
                <a:latin typeface="Times New Roman"/>
              </a:rPr>
              <a:t>Run defragmentation program </a:t>
            </a:r>
            <a:endParaRPr/>
          </a:p>
          <a:p>
            <a:pPr>
              <a:lnSpc>
                <a:spcPct val="100000"/>
              </a:lnSpc>
            </a:pPr>
            <a:endParaRPr/>
          </a:p>
          <a:p>
            <a:pPr>
              <a:lnSpc>
                <a:spcPct val="100000"/>
              </a:lnSpc>
            </a:pPr>
            <a:r>
              <a:rPr lang="en-IN" sz="2400" b="1">
                <a:solidFill>
                  <a:srgbClr val="000000"/>
                </a:solidFill>
                <a:latin typeface="Times New Roman"/>
              </a:rPr>
              <a:t>Monthly maintenance includes, </a:t>
            </a:r>
            <a:endParaRPr/>
          </a:p>
          <a:p>
            <a:pPr>
              <a:lnSpc>
                <a:spcPct val="100000"/>
              </a:lnSpc>
              <a:buFont typeface="Arial"/>
              <a:buChar char="•"/>
            </a:pPr>
            <a:r>
              <a:rPr lang="en-IN" sz="2400">
                <a:solidFill>
                  <a:srgbClr val="000000"/>
                </a:solidFill>
                <a:latin typeface="Times New Roman"/>
              </a:rPr>
              <a:t>Create a startup disk </a:t>
            </a:r>
            <a:endParaRPr/>
          </a:p>
          <a:p>
            <a:pPr>
              <a:lnSpc>
                <a:spcPct val="100000"/>
              </a:lnSpc>
              <a:buFont typeface="Arial"/>
              <a:buChar char="•"/>
            </a:pPr>
            <a:r>
              <a:rPr lang="en-IN" sz="2400">
                <a:solidFill>
                  <a:srgbClr val="000000"/>
                </a:solidFill>
                <a:latin typeface="Times New Roman"/>
              </a:rPr>
              <a:t>Check for updated drivers </a:t>
            </a:r>
            <a:endParaRPr/>
          </a:p>
          <a:p>
            <a:pPr>
              <a:lnSpc>
                <a:spcPct val="100000"/>
              </a:lnSpc>
              <a:buFont typeface="Arial"/>
              <a:buChar char="•"/>
            </a:pPr>
            <a:r>
              <a:rPr lang="en-IN" sz="2400">
                <a:solidFill>
                  <a:srgbClr val="000000"/>
                </a:solidFill>
                <a:latin typeface="Times New Roman"/>
              </a:rPr>
              <a:t>O.S. updates </a:t>
            </a:r>
            <a:endParaRPr/>
          </a:p>
          <a:p>
            <a:pPr>
              <a:lnSpc>
                <a:spcPct val="100000"/>
              </a:lnSpc>
              <a:buFont typeface="Arial"/>
              <a:buChar char="•"/>
            </a:pPr>
            <a:r>
              <a:rPr lang="en-IN" sz="2400">
                <a:solidFill>
                  <a:srgbClr val="000000"/>
                </a:solidFill>
                <a:latin typeface="Times New Roman"/>
              </a:rPr>
              <a:t>Cleaning the drivers </a:t>
            </a:r>
            <a:endParaRPr/>
          </a:p>
          <a:p>
            <a:pPr>
              <a:lnSpc>
                <a:spcPct val="100000"/>
              </a:lnSpc>
            </a:pPr>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1523</Words>
  <PresentationFormat>On-screen Show (4:3)</PresentationFormat>
  <Paragraphs>198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PCP</dc:creator>
  <cp:lastModifiedBy>PCP</cp:lastModifiedBy>
  <cp:revision>4</cp:revision>
  <dcterms:modified xsi:type="dcterms:W3CDTF">2017-05-31T10:23:21Z</dcterms:modified>
</cp:coreProperties>
</file>